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8"/>
  </p:notesMasterIdLst>
  <p:sldIdLst>
    <p:sldId id="256" r:id="rId5"/>
    <p:sldId id="257" r:id="rId6"/>
    <p:sldId id="258" r:id="rId7"/>
    <p:sldId id="259" r:id="rId8"/>
    <p:sldId id="260" r:id="rId9"/>
    <p:sldId id="261" r:id="rId10"/>
    <p:sldId id="268" r:id="rId11"/>
    <p:sldId id="269" r:id="rId12"/>
    <p:sldId id="270" r:id="rId13"/>
    <p:sldId id="263" r:id="rId14"/>
    <p:sldId id="264" r:id="rId15"/>
    <p:sldId id="265" r:id="rId16"/>
    <p:sldId id="266" r:id="rId17"/>
    <p:sldId id="280" r:id="rId18"/>
    <p:sldId id="271" r:id="rId19"/>
    <p:sldId id="272" r:id="rId20"/>
    <p:sldId id="273" r:id="rId21"/>
    <p:sldId id="274" r:id="rId22"/>
    <p:sldId id="275" r:id="rId23"/>
    <p:sldId id="276" r:id="rId24"/>
    <p:sldId id="277" r:id="rId25"/>
    <p:sldId id="278"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7B986-D657-4975-9FF4-53E5E0D9E066}" v="4" dt="2023-10-12T10:14:01.931"/>
    <p1510:client id="{DD8CC28C-B138-477B-9BCE-766FF6315F25}" v="66" dt="2023-08-31T19:23:11.862"/>
    <p1510:client id="{E15780AE-58F8-4B4F-85CB-9A616B1E5176}" v="127" dt="2023-10-05T13:14:46.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10/13/2023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Garden</a:t>
            </a:r>
            <a:endParaRPr lang="en-US"/>
          </a:p>
          <a:p>
            <a:r>
              <a:rPr lang="en-US"/>
              <a:t>The </a:t>
            </a:r>
            <a:r>
              <a:rPr lang="en-US" b="1"/>
              <a:t>garden </a:t>
            </a:r>
            <a:r>
              <a:rPr lang="en-US"/>
              <a:t>represents a community. We can think of each individual flower as an individual person. Each plant has a unique, intersectional experience of the sun, rain, soil, and interacts with other plants. A garden plot can be lush and thriving if each plant is given what it needs to grow through intentional labor—this approach would be considered </a:t>
            </a:r>
            <a:r>
              <a:rPr lang="en-US" i="1"/>
              <a:t>equity.</a:t>
            </a:r>
            <a:r>
              <a:rPr lang="en-US"/>
              <a:t> Cultivating a lush garden plot requires attending to the needs of each plant and how the plants interact. Although equity is a solution to imbalanced ecosystems, gardens can be restructured and root causes of inequity removed. </a:t>
            </a:r>
            <a:r>
              <a:rPr lang="en-US" i="1"/>
              <a:t>Justice </a:t>
            </a:r>
            <a:r>
              <a:rPr lang="en-US"/>
              <a:t>would involve restructuring the garden so that barriers to equality are eliminated.</a:t>
            </a:r>
          </a:p>
          <a:p>
            <a:br>
              <a:rPr lang="en-US" dirty="0"/>
            </a:br>
            <a:endParaRPr lang="en-US" dirty="0"/>
          </a:p>
          <a:p>
            <a:r>
              <a:rPr lang="en-US" b="1"/>
              <a:t>Plant Type</a:t>
            </a:r>
            <a:endParaRPr lang="en-US"/>
          </a:p>
          <a:p>
            <a:r>
              <a:rPr lang="en-US"/>
              <a:t>Each </a:t>
            </a:r>
            <a:r>
              <a:rPr lang="en-US" b="1"/>
              <a:t>type of plant </a:t>
            </a:r>
            <a:r>
              <a:rPr lang="en-US"/>
              <a:t>represents different social positions. All of the plants share one aspect of their positionality—just as we all share the position of being human—and they all need certain basic resources like water, light, space, and nutrients. However, different types of plants may have different experiences, needs, or treatment within the garden.  All plants interact with and influence each other, just as our different social positions intersect. Although plant science may place judgments on different types of plants, we ask that the reader not extend the metaphor in this way, which would be inappropriate for humans. Unlike plants, social positions are socially constructed. </a:t>
            </a:r>
          </a:p>
          <a:p>
            <a:br>
              <a:rPr lang="en-US" dirty="0"/>
            </a:br>
            <a:endParaRPr lang="en-US" dirty="0"/>
          </a:p>
          <a:p>
            <a:r>
              <a:rPr lang="en-US" b="1"/>
              <a:t>Sunlight</a:t>
            </a:r>
            <a:endParaRPr lang="en-US"/>
          </a:p>
          <a:p>
            <a:r>
              <a:rPr lang="en-US" b="1"/>
              <a:t>Sunlight </a:t>
            </a:r>
            <a:r>
              <a:rPr lang="en-US"/>
              <a:t>represents the way each organism is seen by others and the way in which social constructs are projected onto the individual. Just as the sun touches every living thing in the garden, cultural processes, like categorizing race and gender, influence everyone. Although the sun may be gentle and warming, there is also no way to escape the sun, and it can burn the plant. Although every plant needs some degree of sunlight, unrestrained light can actually cause harm. To some extent, social categories may help us to self-identify, find community, and identify patterns across broader social systems; however, categorizations can also be  harmful. We are always seen and interpreted by others through the lens of culture, language, time, and place. </a:t>
            </a:r>
          </a:p>
          <a:p>
            <a:br>
              <a:rPr lang="en-US" dirty="0"/>
            </a:br>
            <a:endParaRPr lang="en-US" dirty="0"/>
          </a:p>
          <a:p>
            <a:r>
              <a:rPr lang="en-US" b="1"/>
              <a:t>Rain cloud</a:t>
            </a:r>
            <a:endParaRPr lang="en-US"/>
          </a:p>
          <a:p>
            <a:r>
              <a:rPr lang="en-US"/>
              <a:t>The </a:t>
            </a:r>
            <a:r>
              <a:rPr lang="en-US" b="1"/>
              <a:t>rain cloud</a:t>
            </a:r>
            <a:r>
              <a:rPr lang="en-US"/>
              <a:t> represents how our environment changes. Although our positionality remains relatively stable day-to-day, the way others interpret and treat those positions changes based on environmental factors. Rain may nourish some plants to grow and blossom, whereas others may be drowned in too much water. The plants that surround us may also influence the way we experience the rain. </a:t>
            </a:r>
          </a:p>
          <a:p>
            <a:br>
              <a:rPr lang="en-US" dirty="0"/>
            </a:br>
            <a:endParaRPr lang="en-US" dirty="0"/>
          </a:p>
          <a:p>
            <a:r>
              <a:rPr lang="en-US" b="1"/>
              <a:t>Seasons</a:t>
            </a:r>
            <a:endParaRPr lang="en-US"/>
          </a:p>
          <a:p>
            <a:r>
              <a:rPr lang="en-US"/>
              <a:t>The </a:t>
            </a:r>
            <a:r>
              <a:rPr lang="en-US" b="1"/>
              <a:t>seasons </a:t>
            </a:r>
            <a:r>
              <a:rPr lang="en-US"/>
              <a:t>represent the way our positionality can change over longer periods of time. We may develop physical or psychiatric disabilities, immigrate to other countries, transition genders, or acquire educational degrees, and we will all age and die.</a:t>
            </a:r>
          </a:p>
          <a:p>
            <a:br>
              <a:rPr lang="en-US" dirty="0"/>
            </a:br>
            <a:endParaRPr lang="en-US" dirty="0"/>
          </a:p>
          <a:p>
            <a:r>
              <a:rPr lang="en-US" b="1"/>
              <a:t>Tall Grass </a:t>
            </a:r>
            <a:endParaRPr lang="en-US"/>
          </a:p>
          <a:p>
            <a:r>
              <a:rPr lang="en-US"/>
              <a:t>The </a:t>
            </a:r>
            <a:r>
              <a:rPr lang="en-US" b="1"/>
              <a:t>tall grass</a:t>
            </a:r>
            <a:r>
              <a:rPr lang="en-US"/>
              <a:t> represents a position of privilege in our society. Throughout history, the tall grass has accessed more resources. It can thrive in the environment as it is currently set up—in fact, the garden is designed to protect this grass. However, the grass may monopolize resources and prevent other plants from easily taking hold. As a result, other plants may need more investment now to flourish within the garden. We may even need to try new ways of gardening and think about what other kinds of ecosystems we could grow that nourish all plants (i.e., justice).</a:t>
            </a:r>
          </a:p>
          <a:p>
            <a:br>
              <a:rPr lang="en-US" dirty="0"/>
            </a:br>
            <a:endParaRPr lang="en-US" dirty="0"/>
          </a:p>
          <a:p>
            <a:r>
              <a:rPr lang="en-US" b="1"/>
              <a:t>Ground cover</a:t>
            </a:r>
            <a:r>
              <a:rPr lang="en-US"/>
              <a:t> </a:t>
            </a:r>
          </a:p>
          <a:p>
            <a:r>
              <a:rPr lang="en-US"/>
              <a:t>The </a:t>
            </a:r>
            <a:r>
              <a:rPr lang="en-US" b="1"/>
              <a:t>grass </a:t>
            </a:r>
            <a:r>
              <a:rPr lang="en-US"/>
              <a:t>represents the possibility of solidarity across different positionalities within our community. When plants work symbiotically, each living being receives the care and resources needed and each position within our ecosystem is valued. Differences strengthen the community and enrich the environment. </a:t>
            </a:r>
          </a:p>
          <a:p>
            <a:br>
              <a:rPr lang="en-US" dirty="0"/>
            </a:br>
            <a:endParaRPr lang="en-US" dirty="0"/>
          </a:p>
          <a:p>
            <a:r>
              <a:rPr lang="en-US" b="1"/>
              <a:t>Soil</a:t>
            </a:r>
            <a:endParaRPr lang="en-US"/>
          </a:p>
          <a:p>
            <a:r>
              <a:rPr lang="en-US"/>
              <a:t>The </a:t>
            </a:r>
            <a:r>
              <a:rPr lang="en-US" b="1"/>
              <a:t>soil </a:t>
            </a:r>
            <a:r>
              <a:rPr lang="en-US"/>
              <a:t>represents the history in which all of us are embedded. It holds traces of the beings and processes that have come before us, and it subtly structures our society. Certain soils may contain more nutrients than others because of historical conditions–fertilizers, compost, erosion control–representing how certain plants have inherent access to more resources. Just as the soil resides under the ground, systemic oppression may also be obstructed from view. Different plants may need different types of soil to grow best. A mismatch between the type of soil and plant can create inequity.</a:t>
            </a:r>
          </a:p>
        </p:txBody>
      </p:sp>
      <p:sp>
        <p:nvSpPr>
          <p:cNvPr id="4" name="Slide Number Placeholder 3"/>
          <p:cNvSpPr>
            <a:spLocks noGrp="1"/>
          </p:cNvSpPr>
          <p:nvPr>
            <p:ph type="sldNum" sz="quarter" idx="5"/>
          </p:nvPr>
        </p:nvSpPr>
        <p:spPr/>
        <p:txBody>
          <a:bodyPr/>
          <a:lstStyle/>
          <a:p>
            <a:fld id="{DF811066-0135-4CAA-8AD4-89A97190AC00}" type="slidenum">
              <a:rPr lang="en-US" smtClean="0"/>
              <a:t>6</a:t>
            </a:fld>
            <a:endParaRPr lang="en-US"/>
          </a:p>
        </p:txBody>
      </p:sp>
    </p:spTree>
    <p:extLst>
      <p:ext uri="{BB962C8B-B14F-4D97-AF65-F5344CB8AC3E}">
        <p14:creationId xmlns:p14="http://schemas.microsoft.com/office/powerpoint/2010/main" val="260817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2BAB4-8B8D-41DD-85C7-81A0CA962007}"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2BAB4-8B8D-41DD-85C7-81A0CA962007}"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2BAB4-8B8D-41DD-85C7-81A0CA962007}"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2BAB4-8B8D-41DD-85C7-81A0CA962007}" type="datetimeFigureOut">
              <a:rPr lang="en-US" smtClean="0"/>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Date Placeholder 2"/>
          <p:cNvSpPr>
            <a:spLocks noGrp="1"/>
          </p:cNvSpPr>
          <p:nvPr>
            <p:ph type="dt" sz="half" idx="10"/>
          </p:nvPr>
        </p:nvSpPr>
        <p:spPr/>
        <p:txBody>
          <a:bodyPr/>
          <a:lstStyle/>
          <a:p>
            <a:fld id="{8102BAB4-8B8D-41DD-85C7-81A0CA962007}" type="datetimeFigureOut">
              <a:rPr lang="en-US" smtClean="0"/>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2BAB4-8B8D-41DD-85C7-81A0CA962007}" type="datetimeFigureOut">
              <a:rPr lang="en-US" smtClean="0"/>
              <a:t>10/13/2023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httcnetwork.org/centers/south-southwest-mhttc/positionality-project"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and purple wavy lines&#10;&#10;Description automatically generated">
            <a:extLst>
              <a:ext uri="{FF2B5EF4-FFF2-40B4-BE49-F238E27FC236}">
                <a16:creationId xmlns:a16="http://schemas.microsoft.com/office/drawing/2014/main" id="{35C03885-C0A0-50B9-A355-7FA35321B643}"/>
              </a:ext>
            </a:extLst>
          </p:cNvPr>
          <p:cNvPicPr>
            <a:picLocks noChangeAspect="1"/>
          </p:cNvPicPr>
          <p:nvPr/>
        </p:nvPicPr>
        <p:blipFill>
          <a:blip r:embed="rId3"/>
          <a:stretch>
            <a:fillRect/>
          </a:stretch>
        </p:blipFill>
        <p:spPr>
          <a:xfrm>
            <a:off x="-1851" y="1708831"/>
            <a:ext cx="9143074" cy="5147896"/>
          </a:xfrm>
          <a:prstGeom prst="rect">
            <a:avLst/>
          </a:prstGeom>
        </p:spPr>
      </p:pic>
      <p:pic>
        <p:nvPicPr>
          <p:cNvPr id="4" name="Picture 3" descr="A black text on a white background&#10;&#10;Description automatically generated">
            <a:extLst>
              <a:ext uri="{FF2B5EF4-FFF2-40B4-BE49-F238E27FC236}">
                <a16:creationId xmlns:a16="http://schemas.microsoft.com/office/drawing/2014/main" id="{2F15DAC4-F1B8-CAEC-3D80-D31CCFDD4BE4}"/>
              </a:ext>
            </a:extLst>
          </p:cNvPr>
          <p:cNvPicPr>
            <a:picLocks noChangeAspect="1"/>
          </p:cNvPicPr>
          <p:nvPr/>
        </p:nvPicPr>
        <p:blipFill rotWithShape="1">
          <a:blip r:embed="rId4"/>
          <a:srcRect r="56" b="33934"/>
          <a:stretch/>
        </p:blipFill>
        <p:spPr>
          <a:xfrm>
            <a:off x="470157" y="723167"/>
            <a:ext cx="8199059" cy="3055548"/>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D3B1D29A-3B89-1346-9365-E9D16C0D55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6465" y="4413460"/>
            <a:ext cx="1615443" cy="588265"/>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568D3555-8737-C199-2D39-0ACC69ECAB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9065" y="4413461"/>
            <a:ext cx="1752600" cy="5903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and purple wavy lines&#10;&#10;Description automatically generated">
            <a:extLst>
              <a:ext uri="{FF2B5EF4-FFF2-40B4-BE49-F238E27FC236}">
                <a16:creationId xmlns:a16="http://schemas.microsoft.com/office/drawing/2014/main" id="{23DF19E6-C7CC-3E36-F5C0-7F0F81930B8B}"/>
              </a:ext>
            </a:extLst>
          </p:cNvPr>
          <p:cNvPicPr>
            <a:picLocks noChangeAspect="1"/>
          </p:cNvPicPr>
          <p:nvPr/>
        </p:nvPicPr>
        <p:blipFill>
          <a:blip r:embed="rId2"/>
          <a:stretch>
            <a:fillRect/>
          </a:stretch>
        </p:blipFill>
        <p:spPr>
          <a:xfrm>
            <a:off x="-1851" y="2051268"/>
            <a:ext cx="9143074" cy="5147896"/>
          </a:xfrm>
          <a:prstGeom prst="rect">
            <a:avLst/>
          </a:prstGeom>
        </p:spPr>
      </p:pic>
      <p:sp>
        <p:nvSpPr>
          <p:cNvPr id="3" name="Content Placeholder 2">
            <a:extLst>
              <a:ext uri="{FF2B5EF4-FFF2-40B4-BE49-F238E27FC236}">
                <a16:creationId xmlns:a16="http://schemas.microsoft.com/office/drawing/2014/main" id="{8A216430-FE72-AD35-B46C-0E911744FA7F}"/>
              </a:ext>
            </a:extLst>
          </p:cNvPr>
          <p:cNvSpPr>
            <a:spLocks noGrp="1"/>
          </p:cNvSpPr>
          <p:nvPr>
            <p:ph idx="1"/>
          </p:nvPr>
        </p:nvSpPr>
        <p:spPr>
          <a:xfrm>
            <a:off x="457200" y="1219200"/>
            <a:ext cx="8229600" cy="5135562"/>
          </a:xfrm>
        </p:spPr>
        <p:txBody>
          <a:bodyPr>
            <a:normAutofit/>
          </a:bodyPr>
          <a:lstStyle/>
          <a:p>
            <a:pPr rtl="0" fontAlgn="base">
              <a:spcBef>
                <a:spcPts val="0"/>
              </a:spcBef>
              <a:spcAft>
                <a:spcPts val="0"/>
              </a:spcAft>
              <a:buFont typeface="Arial" panose="020B0604020202020204" pitchFamily="34" charset="0"/>
              <a:buChar char="•"/>
            </a:pPr>
            <a:r>
              <a:rPr lang="en-US" sz="2600" b="0" i="0" u="none" strike="noStrike" dirty="0">
                <a:solidFill>
                  <a:srgbClr val="000000"/>
                </a:solidFill>
                <a:effectLst/>
                <a:latin typeface="Arial" panose="020B0604020202020204" pitchFamily="34" charset="0"/>
                <a:cs typeface="Arial" panose="020B0604020202020204" pitchFamily="34" charset="0"/>
              </a:rPr>
              <a:t>Identify our own biases and limitations</a:t>
            </a:r>
          </a:p>
          <a:p>
            <a:pPr rtl="0" fontAlgn="base">
              <a:spcBef>
                <a:spcPts val="0"/>
              </a:spcBef>
              <a:spcAft>
                <a:spcPts val="0"/>
              </a:spcAft>
              <a:buFont typeface="Arial" panose="020B0604020202020204" pitchFamily="34" charset="0"/>
              <a:buChar char="•"/>
            </a:pPr>
            <a:r>
              <a:rPr lang="en-US" sz="2600" b="0" i="0" u="none" strike="noStrike" dirty="0">
                <a:solidFill>
                  <a:srgbClr val="000000"/>
                </a:solidFill>
                <a:effectLst/>
                <a:latin typeface="Arial" panose="020B0604020202020204" pitchFamily="34" charset="0"/>
                <a:cs typeface="Arial" panose="020B0604020202020204" pitchFamily="34" charset="0"/>
              </a:rPr>
              <a:t>Work effectively across lines of difference </a:t>
            </a:r>
          </a:p>
          <a:p>
            <a:pPr rtl="0" fontAlgn="base">
              <a:spcBef>
                <a:spcPts val="0"/>
              </a:spcBef>
              <a:spcAft>
                <a:spcPts val="0"/>
              </a:spcAft>
              <a:buFont typeface="Arial" panose="020B0604020202020204" pitchFamily="34" charset="0"/>
              <a:buChar char="•"/>
            </a:pPr>
            <a:r>
              <a:rPr lang="en-US" sz="2600" b="0" i="0" u="none" strike="noStrike" dirty="0">
                <a:solidFill>
                  <a:srgbClr val="000000"/>
                </a:solidFill>
                <a:effectLst/>
                <a:latin typeface="Arial" panose="020B0604020202020204" pitchFamily="34" charset="0"/>
                <a:cs typeface="Arial" panose="020B0604020202020204" pitchFamily="34" charset="0"/>
              </a:rPr>
              <a:t>Provide culturally-responsive mental health services </a:t>
            </a:r>
          </a:p>
          <a:p>
            <a:pPr marL="742950" lvl="1" indent="-285750" rtl="0" fontAlgn="base">
              <a:spcBef>
                <a:spcPts val="0"/>
              </a:spcBef>
              <a:spcAft>
                <a:spcPts val="0"/>
              </a:spcAft>
              <a:buFont typeface="Arial" panose="020B0604020202020204" pitchFamily="34" charset="0"/>
              <a:buChar char="•"/>
            </a:pPr>
            <a:r>
              <a:rPr lang="en-US" sz="2600" b="0" i="0" u="none" strike="noStrike" dirty="0">
                <a:solidFill>
                  <a:srgbClr val="000000"/>
                </a:solidFill>
                <a:effectLst/>
                <a:latin typeface="Arial" panose="020B0604020202020204" pitchFamily="34" charset="0"/>
                <a:cs typeface="Arial" panose="020B0604020202020204" pitchFamily="34" charset="0"/>
              </a:rPr>
              <a:t>Reduce risk of inappropriate diagnosis or services</a:t>
            </a:r>
          </a:p>
          <a:p>
            <a:pPr rtl="0" fontAlgn="base">
              <a:spcBef>
                <a:spcPts val="0"/>
              </a:spcBef>
              <a:spcAft>
                <a:spcPts val="0"/>
              </a:spcAft>
              <a:buFont typeface="Arial" panose="020B0604020202020204" pitchFamily="34" charset="0"/>
              <a:buChar char="•"/>
            </a:pPr>
            <a:r>
              <a:rPr lang="en-US" sz="2600" b="0" i="0" u="none" strike="noStrike" dirty="0">
                <a:solidFill>
                  <a:srgbClr val="000000"/>
                </a:solidFill>
                <a:effectLst/>
                <a:latin typeface="Arial" panose="020B0604020202020204" pitchFamily="34" charset="0"/>
                <a:cs typeface="Arial" panose="020B0604020202020204" pitchFamily="34" charset="0"/>
              </a:rPr>
              <a:t>Increase impact and inclusivity of our work </a:t>
            </a:r>
          </a:p>
          <a:p>
            <a:pPr rtl="0" fontAlgn="base">
              <a:spcBef>
                <a:spcPts val="0"/>
              </a:spcBef>
              <a:spcAft>
                <a:spcPts val="0"/>
              </a:spcAft>
              <a:buFont typeface="Arial" panose="020B0604020202020204" pitchFamily="34" charset="0"/>
              <a:buChar char="•"/>
            </a:pPr>
            <a:r>
              <a:rPr lang="en-US" sz="2600" b="0" i="0" u="none" strike="noStrike" dirty="0">
                <a:solidFill>
                  <a:srgbClr val="000000"/>
                </a:solidFill>
                <a:effectLst/>
                <a:latin typeface="Arial" panose="020B0604020202020204" pitchFamily="34" charset="0"/>
                <a:cs typeface="Arial" panose="020B0604020202020204" pitchFamily="34" charset="0"/>
              </a:rPr>
              <a:t>Deepen our understanding of social determinants of health </a:t>
            </a:r>
          </a:p>
          <a:p>
            <a:pPr rtl="0" fontAlgn="base">
              <a:spcBef>
                <a:spcPts val="0"/>
              </a:spcBef>
              <a:spcAft>
                <a:spcPts val="0"/>
              </a:spcAft>
              <a:buFont typeface="Arial" panose="020B0604020202020204" pitchFamily="34" charset="0"/>
              <a:buChar char="•"/>
            </a:pPr>
            <a:r>
              <a:rPr lang="en-US" sz="2600" b="0" i="0" u="none" strike="noStrike" dirty="0">
                <a:solidFill>
                  <a:srgbClr val="000000"/>
                </a:solidFill>
                <a:effectLst/>
                <a:latin typeface="Arial" panose="020B0604020202020204" pitchFamily="34" charset="0"/>
                <a:cs typeface="Arial" panose="020B0604020202020204" pitchFamily="34" charset="0"/>
              </a:rPr>
              <a:t>Reduce stigma and inequity </a:t>
            </a:r>
          </a:p>
          <a:p>
            <a:pPr rtl="0" fontAlgn="base">
              <a:spcBef>
                <a:spcPts val="0"/>
              </a:spcBef>
              <a:spcAft>
                <a:spcPts val="0"/>
              </a:spcAft>
              <a:buFont typeface="Arial" panose="020B0604020202020204" pitchFamily="34" charset="0"/>
              <a:buChar char="•"/>
            </a:pPr>
            <a:r>
              <a:rPr lang="en-US" sz="2600" b="0" i="0" u="none" strike="noStrike" dirty="0">
                <a:solidFill>
                  <a:srgbClr val="000000"/>
                </a:solidFill>
                <a:effectLst/>
                <a:latin typeface="Arial" panose="020B0604020202020204" pitchFamily="34" charset="0"/>
                <a:cs typeface="Arial" panose="020B0604020202020204" pitchFamily="34" charset="0"/>
              </a:rPr>
              <a:t>Center lived experience and marginalized identities</a:t>
            </a:r>
          </a:p>
        </p:txBody>
      </p:sp>
      <p:sp>
        <p:nvSpPr>
          <p:cNvPr id="4" name="Title 1">
            <a:extLst>
              <a:ext uri="{FF2B5EF4-FFF2-40B4-BE49-F238E27FC236}">
                <a16:creationId xmlns:a16="http://schemas.microsoft.com/office/drawing/2014/main" id="{EDDDCAAC-7897-19B0-AAD1-11C4B6DE25C3}"/>
              </a:ext>
            </a:extLst>
          </p:cNvPr>
          <p:cNvSpPr>
            <a:spLocks noGrp="1"/>
          </p:cNvSpPr>
          <p:nvPr>
            <p:ph type="title"/>
          </p:nvPr>
        </p:nvSpPr>
        <p:spPr>
          <a:xfrm>
            <a:off x="457200" y="274638"/>
            <a:ext cx="8229600" cy="1143000"/>
          </a:xfrm>
        </p:spPr>
        <p:txBody>
          <a:bodyPr>
            <a:normAutofit fontScale="90000"/>
          </a:bodyPr>
          <a:lstStyle/>
          <a:p>
            <a:r>
              <a:rPr lang="en-US" b="1" dirty="0"/>
              <a:t>Why is Positionality Important?</a:t>
            </a:r>
          </a:p>
        </p:txBody>
      </p:sp>
    </p:spTree>
    <p:extLst>
      <p:ext uri="{BB962C8B-B14F-4D97-AF65-F5344CB8AC3E}">
        <p14:creationId xmlns:p14="http://schemas.microsoft.com/office/powerpoint/2010/main" val="231209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and purple wavy lines&#10;&#10;Description automatically generated">
            <a:extLst>
              <a:ext uri="{FF2B5EF4-FFF2-40B4-BE49-F238E27FC236}">
                <a16:creationId xmlns:a16="http://schemas.microsoft.com/office/drawing/2014/main" id="{F555BDEA-166C-3D50-C126-46F5617EBD18}"/>
              </a:ext>
            </a:extLst>
          </p:cNvPr>
          <p:cNvPicPr>
            <a:picLocks noChangeAspect="1"/>
          </p:cNvPicPr>
          <p:nvPr/>
        </p:nvPicPr>
        <p:blipFill>
          <a:blip r:embed="rId2"/>
          <a:stretch>
            <a:fillRect/>
          </a:stretch>
        </p:blipFill>
        <p:spPr>
          <a:xfrm>
            <a:off x="-1851" y="2060523"/>
            <a:ext cx="9143074" cy="5147896"/>
          </a:xfrm>
          <a:prstGeom prst="rect">
            <a:avLst/>
          </a:prstGeom>
        </p:spPr>
      </p:pic>
      <p:sp>
        <p:nvSpPr>
          <p:cNvPr id="2" name="Title 1">
            <a:extLst>
              <a:ext uri="{FF2B5EF4-FFF2-40B4-BE49-F238E27FC236}">
                <a16:creationId xmlns:a16="http://schemas.microsoft.com/office/drawing/2014/main" id="{09005BD5-D13D-B3DB-9147-1903979D4AA8}"/>
              </a:ext>
            </a:extLst>
          </p:cNvPr>
          <p:cNvSpPr>
            <a:spLocks noGrp="1"/>
          </p:cNvSpPr>
          <p:nvPr>
            <p:ph type="title"/>
          </p:nvPr>
        </p:nvSpPr>
        <p:spPr/>
        <p:txBody>
          <a:bodyPr/>
          <a:lstStyle/>
          <a:p>
            <a:r>
              <a:rPr lang="en-US" b="1" dirty="0"/>
              <a:t>Positionality in Action</a:t>
            </a:r>
          </a:p>
        </p:txBody>
      </p:sp>
      <p:sp>
        <p:nvSpPr>
          <p:cNvPr id="3" name="Content Placeholder 2">
            <a:extLst>
              <a:ext uri="{FF2B5EF4-FFF2-40B4-BE49-F238E27FC236}">
                <a16:creationId xmlns:a16="http://schemas.microsoft.com/office/drawing/2014/main" id="{9E48C1C8-5624-9566-8B74-1CC52E1025F9}"/>
              </a:ext>
            </a:extLst>
          </p:cNvPr>
          <p:cNvSpPr>
            <a:spLocks noGrp="1"/>
          </p:cNvSpPr>
          <p:nvPr>
            <p:ph idx="1"/>
          </p:nvPr>
        </p:nvSpPr>
        <p:spPr>
          <a:xfrm>
            <a:off x="457200" y="1295400"/>
            <a:ext cx="8229600" cy="4525963"/>
          </a:xfrm>
        </p:spPr>
        <p:txBody>
          <a:bodyPr>
            <a:normAutofit fontScale="32500" lnSpcReduction="20000"/>
          </a:bodyPr>
          <a:lstStyle/>
          <a:p>
            <a:pPr marL="0" indent="0" rtl="0">
              <a:spcBef>
                <a:spcPts val="0"/>
              </a:spcBef>
              <a:spcAft>
                <a:spcPts val="0"/>
              </a:spcAft>
              <a:buNone/>
            </a:pPr>
            <a:r>
              <a:rPr lang="en-US" sz="6200" b="1" dirty="0"/>
              <a:t>Scenario: </a:t>
            </a:r>
          </a:p>
          <a:p>
            <a:pPr marL="0" indent="0" rtl="0">
              <a:spcBef>
                <a:spcPts val="0"/>
              </a:spcBef>
              <a:spcAft>
                <a:spcPts val="0"/>
              </a:spcAft>
              <a:buNone/>
            </a:pPr>
            <a:r>
              <a:rPr lang="en-US" sz="4900" b="0" i="0" u="none" strike="noStrike" dirty="0">
                <a:solidFill>
                  <a:srgbClr val="000000"/>
                </a:solidFill>
                <a:effectLst/>
                <a:latin typeface="Arial" panose="020B0604020202020204" pitchFamily="34" charset="0"/>
              </a:rPr>
              <a:t>Dr. Anne is a researcher studying access to treatment for psychosis in urban areas. As a graduate student in the mid ‘90s she felt alienated from “hard sciences” because the field was male dominated, so she identifies strongly as a woman in STEM and has volunteered her time building a professional organization for young women scholars. She is taken aback  when a graduate student researcher points out some gaps in her analysis: her research focuses primarily on Black women but does not explicitly theorize race, erases trans and gender-nonconforming experiences, and only cites and references white male researchers. The student wants to include qualitative data to supplement and develop the research program to make it more reflective and useful to participants.</a:t>
            </a:r>
            <a:endParaRPr lang="en-US" sz="4900" b="0" dirty="0">
              <a:effectLst/>
            </a:endParaRPr>
          </a:p>
          <a:p>
            <a:pPr marL="0" indent="0" rtl="0">
              <a:spcBef>
                <a:spcPts val="0"/>
              </a:spcBef>
              <a:spcAft>
                <a:spcPts val="0"/>
              </a:spcAft>
              <a:buNone/>
            </a:pPr>
            <a:endParaRPr lang="en-US" sz="4900" b="0" i="0" u="none" strike="noStrike" dirty="0">
              <a:solidFill>
                <a:srgbClr val="000000"/>
              </a:solidFill>
              <a:effectLst/>
              <a:latin typeface="Arial" panose="020B0604020202020204" pitchFamily="34" charset="0"/>
            </a:endParaRPr>
          </a:p>
          <a:p>
            <a:pPr marL="0" indent="0" rtl="0">
              <a:spcBef>
                <a:spcPts val="0"/>
              </a:spcBef>
              <a:spcAft>
                <a:spcPts val="0"/>
              </a:spcAft>
              <a:buNone/>
            </a:pPr>
            <a:r>
              <a:rPr lang="en-US" sz="4900" b="0" i="0" u="none" strike="noStrike" dirty="0">
                <a:solidFill>
                  <a:srgbClr val="000000"/>
                </a:solidFill>
                <a:effectLst/>
                <a:latin typeface="Arial" panose="020B0604020202020204" pitchFamily="34" charset="0"/>
              </a:rPr>
              <a:t>Upon reflection and reading, Dr. Anne realizes that growing up white and middle class in the rural Midwest, she was taught that it is rude to speak about or acknowledge race. She also feels afraid of being seen as “feminine” or “soft” in a research setting by including qualitative data and is concerned about losing power and ability to affect change if she produces less “objective” data. Because she lacks confidence in qualitative methods, she fears making an embarrassing misstep. </a:t>
            </a:r>
          </a:p>
          <a:p>
            <a:pPr marL="0" indent="0" rtl="0">
              <a:spcBef>
                <a:spcPts val="0"/>
              </a:spcBef>
              <a:spcAft>
                <a:spcPts val="0"/>
              </a:spcAft>
              <a:buNone/>
            </a:pPr>
            <a:endParaRPr lang="en-US" sz="6200" dirty="0">
              <a:solidFill>
                <a:srgbClr val="000000"/>
              </a:solidFill>
              <a:latin typeface="Arial" panose="020B0604020202020204" pitchFamily="34" charset="0"/>
            </a:endParaRPr>
          </a:p>
          <a:p>
            <a:pPr marL="0" indent="0" rtl="0">
              <a:spcBef>
                <a:spcPts val="0"/>
              </a:spcBef>
              <a:spcAft>
                <a:spcPts val="0"/>
              </a:spcAft>
              <a:buNone/>
            </a:pPr>
            <a:r>
              <a:rPr lang="en-US" sz="6200" b="1" dirty="0">
                <a:solidFill>
                  <a:srgbClr val="000000"/>
                </a:solidFill>
              </a:rPr>
              <a:t>What can Dr. Anne do?</a:t>
            </a:r>
            <a:endParaRPr lang="en-US" sz="6200" b="1" dirty="0"/>
          </a:p>
        </p:txBody>
      </p:sp>
    </p:spTree>
    <p:extLst>
      <p:ext uri="{BB962C8B-B14F-4D97-AF65-F5344CB8AC3E}">
        <p14:creationId xmlns:p14="http://schemas.microsoft.com/office/powerpoint/2010/main" val="1916527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and purple wavy lines&#10;&#10;Description automatically generated">
            <a:extLst>
              <a:ext uri="{FF2B5EF4-FFF2-40B4-BE49-F238E27FC236}">
                <a16:creationId xmlns:a16="http://schemas.microsoft.com/office/drawing/2014/main" id="{80A71220-FFBE-3797-F21F-38BA84E7B9F4}"/>
              </a:ext>
            </a:extLst>
          </p:cNvPr>
          <p:cNvPicPr>
            <a:picLocks noChangeAspect="1"/>
          </p:cNvPicPr>
          <p:nvPr/>
        </p:nvPicPr>
        <p:blipFill>
          <a:blip r:embed="rId2"/>
          <a:stretch>
            <a:fillRect/>
          </a:stretch>
        </p:blipFill>
        <p:spPr>
          <a:xfrm>
            <a:off x="-1851" y="2171584"/>
            <a:ext cx="9143074" cy="5147896"/>
          </a:xfrm>
          <a:prstGeom prst="rect">
            <a:avLst/>
          </a:prstGeom>
        </p:spPr>
      </p:pic>
      <p:sp>
        <p:nvSpPr>
          <p:cNvPr id="2" name="Title 1">
            <a:extLst>
              <a:ext uri="{FF2B5EF4-FFF2-40B4-BE49-F238E27FC236}">
                <a16:creationId xmlns:a16="http://schemas.microsoft.com/office/drawing/2014/main" id="{0675DC81-C4BF-D981-5ADC-2992F4C62C65}"/>
              </a:ext>
            </a:extLst>
          </p:cNvPr>
          <p:cNvSpPr>
            <a:spLocks noGrp="1"/>
          </p:cNvSpPr>
          <p:nvPr>
            <p:ph type="title"/>
          </p:nvPr>
        </p:nvSpPr>
        <p:spPr>
          <a:xfrm>
            <a:off x="457200" y="0"/>
            <a:ext cx="8229600" cy="1143000"/>
          </a:xfrm>
        </p:spPr>
        <p:txBody>
          <a:bodyPr/>
          <a:lstStyle/>
          <a:p>
            <a:r>
              <a:rPr lang="en-US" b="1" dirty="0"/>
              <a:t>Dr. Anne can…</a:t>
            </a:r>
          </a:p>
        </p:txBody>
      </p:sp>
      <p:sp>
        <p:nvSpPr>
          <p:cNvPr id="3" name="Content Placeholder 2">
            <a:extLst>
              <a:ext uri="{FF2B5EF4-FFF2-40B4-BE49-F238E27FC236}">
                <a16:creationId xmlns:a16="http://schemas.microsoft.com/office/drawing/2014/main" id="{BE05FEAF-EA72-32D9-CE7E-C1E8BAD72C94}"/>
              </a:ext>
            </a:extLst>
          </p:cNvPr>
          <p:cNvSpPr>
            <a:spLocks noGrp="1"/>
          </p:cNvSpPr>
          <p:nvPr>
            <p:ph idx="1"/>
          </p:nvPr>
        </p:nvSpPr>
        <p:spPr>
          <a:xfrm>
            <a:off x="457200" y="990600"/>
            <a:ext cx="8229600" cy="4525963"/>
          </a:xfrm>
        </p:spPr>
        <p:txBody>
          <a:bodyPr>
            <a:normAutofit fontScale="92500"/>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Find and contact other researchers with qualitative expertise and think about how to begin collaborative research</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Read a wider variety of journals that prioritize publishing diverse voices and methods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Learn about the history of exclusion in her particular field (psychology)</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Start a reading group in her department or lab</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Learn from community organizations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Narrow the focus of her research to make it more specific to the experiences and concerns of those directly implicated by engaging with community to make it more specific</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Connect with a community network or group that is looking for quantitative expertise or support and offer her skills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Recognize that positionality is a lifelong process and that making mistakes and learning to accept critique will create more effective and powerful research in the long term</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Have a discussion with the student and be open to learning from their expertise</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Get creative!</a:t>
            </a:r>
          </a:p>
        </p:txBody>
      </p:sp>
    </p:spTree>
    <p:extLst>
      <p:ext uri="{BB962C8B-B14F-4D97-AF65-F5344CB8AC3E}">
        <p14:creationId xmlns:p14="http://schemas.microsoft.com/office/powerpoint/2010/main" val="48787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5E7-BB6C-13F4-F433-AB695B74E835}"/>
              </a:ext>
            </a:extLst>
          </p:cNvPr>
          <p:cNvSpPr>
            <a:spLocks noGrp="1"/>
          </p:cNvSpPr>
          <p:nvPr>
            <p:ph type="title"/>
          </p:nvPr>
        </p:nvSpPr>
        <p:spPr>
          <a:xfrm>
            <a:off x="457200" y="273050"/>
            <a:ext cx="8305800" cy="565150"/>
          </a:xfrm>
        </p:spPr>
        <p:txBody>
          <a:bodyPr>
            <a:noAutofit/>
          </a:bodyPr>
          <a:lstStyle/>
          <a:p>
            <a:r>
              <a:rPr lang="en-US" sz="3600" dirty="0"/>
              <a:t>Applying Positionality</a:t>
            </a:r>
          </a:p>
        </p:txBody>
      </p:sp>
      <p:sp>
        <p:nvSpPr>
          <p:cNvPr id="11" name="TextBox 10">
            <a:extLst>
              <a:ext uri="{FF2B5EF4-FFF2-40B4-BE49-F238E27FC236}">
                <a16:creationId xmlns:a16="http://schemas.microsoft.com/office/drawing/2014/main" id="{D46176F9-96BC-8E06-6E0E-61AA34D2D0EA}"/>
              </a:ext>
            </a:extLst>
          </p:cNvPr>
          <p:cNvSpPr txBox="1"/>
          <p:nvPr/>
        </p:nvSpPr>
        <p:spPr>
          <a:xfrm>
            <a:off x="457200" y="914400"/>
            <a:ext cx="2514600" cy="5509200"/>
          </a:xfrm>
          <a:prstGeom prst="rect">
            <a:avLst/>
          </a:prstGeom>
          <a:noFill/>
        </p:spPr>
        <p:txBody>
          <a:bodyPr wrap="square" rtlCol="0">
            <a:spAutoFit/>
          </a:bodyPr>
          <a:lstStyle/>
          <a:p>
            <a:pPr marL="342900" indent="-342900">
              <a:buFont typeface="+mj-lt"/>
              <a:buAutoNum type="arabicPeriod"/>
            </a:pPr>
            <a:r>
              <a:rPr lang="en-US" sz="1600" dirty="0">
                <a:latin typeface="Arial" panose="020B0604020202020204" pitchFamily="34" charset="0"/>
                <a:cs typeface="Arial" panose="020B0604020202020204" pitchFamily="34" charset="0"/>
              </a:rPr>
              <a:t>I reflect on my own positions.</a:t>
            </a:r>
          </a:p>
          <a:p>
            <a:pPr marL="342900" indent="-342900">
              <a:buFont typeface="+mj-lt"/>
              <a:buAutoNum type="arabicPeriod"/>
            </a:pPr>
            <a:r>
              <a:rPr lang="en-US" sz="1600" dirty="0">
                <a:latin typeface="Arial" panose="020B0604020202020204" pitchFamily="34" charset="0"/>
                <a:cs typeface="Arial" panose="020B0604020202020204" pitchFamily="34" charset="0"/>
              </a:rPr>
              <a:t>I explore how positionality shapes my work and relationships and offers me certain privileges or </a:t>
            </a:r>
            <a:r>
              <a:rPr lang="en-US" sz="1600" dirty="0" err="1">
                <a:latin typeface="Arial" panose="020B0604020202020204" pitchFamily="34" charset="0"/>
                <a:cs typeface="Arial" panose="020B0604020202020204" pitchFamily="34" charset="0"/>
              </a:rPr>
              <a:t>marginalizations</a:t>
            </a:r>
            <a:r>
              <a:rPr lang="en-US" sz="1600" dirty="0">
                <a:latin typeface="Arial" panose="020B0604020202020204" pitchFamily="34" charset="0"/>
                <a:cs typeface="Arial" panose="020B0604020202020204" pitchFamily="34" charset="0"/>
              </a:rPr>
              <a:t>.</a:t>
            </a:r>
          </a:p>
          <a:p>
            <a:pPr marL="342900" indent="-342900">
              <a:buFont typeface="+mj-lt"/>
              <a:buAutoNum type="arabicPeriod"/>
            </a:pPr>
            <a:r>
              <a:rPr lang="en-US" sz="1600" dirty="0">
                <a:latin typeface="Arial" panose="020B0604020202020204" pitchFamily="34" charset="0"/>
                <a:cs typeface="Arial" panose="020B0604020202020204" pitchFamily="34" charset="0"/>
              </a:rPr>
              <a:t>I transparently share my positionality, including limitations and specific areas of bias or expertise, as well as privileges that shape these areas.</a:t>
            </a:r>
          </a:p>
          <a:p>
            <a:pPr marL="342900" indent="-342900">
              <a:buFont typeface="+mj-lt"/>
              <a:buAutoNum type="arabicPeriod"/>
            </a:pPr>
            <a:r>
              <a:rPr lang="en-US" sz="1600" dirty="0">
                <a:latin typeface="Arial" panose="020B0604020202020204" pitchFamily="34" charset="0"/>
                <a:cs typeface="Arial" panose="020B0604020202020204" pitchFamily="34" charset="0"/>
              </a:rPr>
              <a:t>I change my work to include other perspectives, address my own biases, and commit to learning and advancing equity.</a:t>
            </a:r>
          </a:p>
        </p:txBody>
      </p:sp>
      <p:pic>
        <p:nvPicPr>
          <p:cNvPr id="5" name="Picture 4">
            <a:extLst>
              <a:ext uri="{FF2B5EF4-FFF2-40B4-BE49-F238E27FC236}">
                <a16:creationId xmlns:a16="http://schemas.microsoft.com/office/drawing/2014/main" id="{57267B7B-1F95-6ED5-7BCD-268DB3A55C7F}"/>
              </a:ext>
            </a:extLst>
          </p:cNvPr>
          <p:cNvPicPr>
            <a:picLocks noChangeAspect="1"/>
          </p:cNvPicPr>
          <p:nvPr/>
        </p:nvPicPr>
        <p:blipFill>
          <a:blip r:embed="rId2"/>
          <a:stretch>
            <a:fillRect/>
          </a:stretch>
        </p:blipFill>
        <p:spPr>
          <a:xfrm>
            <a:off x="3089339" y="916147"/>
            <a:ext cx="5862155" cy="5817013"/>
          </a:xfrm>
          <a:prstGeom prst="rect">
            <a:avLst/>
          </a:prstGeom>
        </p:spPr>
      </p:pic>
    </p:spTree>
    <p:extLst>
      <p:ext uri="{BB962C8B-B14F-4D97-AF65-F5344CB8AC3E}">
        <p14:creationId xmlns:p14="http://schemas.microsoft.com/office/powerpoint/2010/main" val="534193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and purple wavy lines&#10;&#10;Description automatically generated">
            <a:extLst>
              <a:ext uri="{FF2B5EF4-FFF2-40B4-BE49-F238E27FC236}">
                <a16:creationId xmlns:a16="http://schemas.microsoft.com/office/drawing/2014/main" id="{F37AEB54-4293-FC43-D87F-BFA8CDF457A4}"/>
              </a:ext>
            </a:extLst>
          </p:cNvPr>
          <p:cNvPicPr>
            <a:picLocks noChangeAspect="1"/>
          </p:cNvPicPr>
          <p:nvPr/>
        </p:nvPicPr>
        <p:blipFill>
          <a:blip r:embed="rId2"/>
          <a:stretch>
            <a:fillRect/>
          </a:stretch>
        </p:blipFill>
        <p:spPr>
          <a:xfrm>
            <a:off x="-1851" y="1708831"/>
            <a:ext cx="9143074" cy="5147896"/>
          </a:xfrm>
          <a:prstGeom prst="rect">
            <a:avLst/>
          </a:prstGeom>
        </p:spPr>
      </p:pic>
      <p:sp>
        <p:nvSpPr>
          <p:cNvPr id="2" name="Title 1">
            <a:extLst>
              <a:ext uri="{FF2B5EF4-FFF2-40B4-BE49-F238E27FC236}">
                <a16:creationId xmlns:a16="http://schemas.microsoft.com/office/drawing/2014/main" id="{0604B30F-FAB8-5B73-68C1-7FC5BE974D05}"/>
              </a:ext>
            </a:extLst>
          </p:cNvPr>
          <p:cNvSpPr>
            <a:spLocks noGrp="1"/>
          </p:cNvSpPr>
          <p:nvPr>
            <p:ph type="title"/>
          </p:nvPr>
        </p:nvSpPr>
        <p:spPr>
          <a:xfrm>
            <a:off x="457200" y="274638"/>
            <a:ext cx="8229600" cy="487362"/>
          </a:xfrm>
        </p:spPr>
        <p:txBody>
          <a:bodyPr>
            <a:noAutofit/>
          </a:bodyPr>
          <a:lstStyle/>
          <a:p>
            <a:r>
              <a:rPr lang="en-US" sz="2800" b="1" dirty="0"/>
              <a:t>Developing Your Own Positionality Statement</a:t>
            </a:r>
            <a:endParaRPr lang="en-US" sz="2800" dirty="0"/>
          </a:p>
        </p:txBody>
      </p:sp>
      <p:sp>
        <p:nvSpPr>
          <p:cNvPr id="3" name="Content Placeholder 2">
            <a:extLst>
              <a:ext uri="{FF2B5EF4-FFF2-40B4-BE49-F238E27FC236}">
                <a16:creationId xmlns:a16="http://schemas.microsoft.com/office/drawing/2014/main" id="{3C22BB38-FCDF-BA13-C6FF-DD3D9410BDDD}"/>
              </a:ext>
            </a:extLst>
          </p:cNvPr>
          <p:cNvSpPr>
            <a:spLocks noGrp="1"/>
          </p:cNvSpPr>
          <p:nvPr>
            <p:ph idx="1"/>
          </p:nvPr>
        </p:nvSpPr>
        <p:spPr>
          <a:xfrm>
            <a:off x="457200" y="890381"/>
            <a:ext cx="8229600" cy="597026"/>
          </a:xfrm>
          <a:ln>
            <a:solidFill>
              <a:schemeClr val="tx1"/>
            </a:solidFill>
          </a:ln>
        </p:spPr>
        <p:txBody>
          <a:bodyPr>
            <a:normAutofit/>
          </a:bodyPr>
          <a:lstStyle/>
          <a:p>
            <a:pPr marL="0" indent="0" algn="ctr">
              <a:buNone/>
            </a:pPr>
            <a:r>
              <a:rPr lang="en-US" sz="1600" b="0" i="0" u="none" strike="noStrike" dirty="0">
                <a:solidFill>
                  <a:srgbClr val="000000"/>
                </a:solidFill>
                <a:effectLst/>
              </a:rPr>
              <a:t>What social positions do you hold? What parts of your identity are important to you? </a:t>
            </a:r>
            <a:r>
              <a:rPr lang="en-US" sz="1600" b="0" i="1" u="none" strike="noStrike" dirty="0">
                <a:solidFill>
                  <a:srgbClr val="000000"/>
                </a:solidFill>
                <a:effectLst/>
              </a:rPr>
              <a:t>Think about these various levels: society, workplace, and home.</a:t>
            </a:r>
            <a:endParaRPr lang="en-US" sz="1600" i="1" u="none" strike="noStrike" dirty="0">
              <a:solidFill>
                <a:srgbClr val="000000"/>
              </a:solidFill>
            </a:endParaRPr>
          </a:p>
        </p:txBody>
      </p:sp>
      <p:sp>
        <p:nvSpPr>
          <p:cNvPr id="6" name="TextBox 5">
            <a:extLst>
              <a:ext uri="{FF2B5EF4-FFF2-40B4-BE49-F238E27FC236}">
                <a16:creationId xmlns:a16="http://schemas.microsoft.com/office/drawing/2014/main" id="{62F09F81-644F-CFEB-1641-E6ED15B27338}"/>
              </a:ext>
            </a:extLst>
          </p:cNvPr>
          <p:cNvSpPr txBox="1"/>
          <p:nvPr/>
        </p:nvSpPr>
        <p:spPr>
          <a:xfrm>
            <a:off x="457200" y="1652380"/>
            <a:ext cx="8229600" cy="584775"/>
          </a:xfrm>
          <a:prstGeom prst="rect">
            <a:avLst/>
          </a:prstGeom>
          <a:noFill/>
          <a:ln>
            <a:solidFill>
              <a:schemeClr val="tx1"/>
            </a:solidFill>
          </a:ln>
        </p:spPr>
        <p:txBody>
          <a:bodyPr wrap="square">
            <a:spAutoFit/>
          </a:bodyPr>
          <a:lstStyle/>
          <a:p>
            <a:pPr algn="ctr" rtl="0">
              <a:spcBef>
                <a:spcPts val="1200"/>
              </a:spcBef>
              <a:spcAft>
                <a:spcPts val="1200"/>
              </a:spcAft>
            </a:pPr>
            <a:r>
              <a:rPr lang="en-US" sz="1600" b="0" i="0" u="none" strike="noStrike" dirty="0">
                <a:solidFill>
                  <a:srgbClr val="000000"/>
                </a:solidFill>
                <a:effectLst/>
              </a:rPr>
              <a:t>Reflect on what ways your life and experiences have informed aspects of your positionality. </a:t>
            </a:r>
            <a:endParaRPr lang="en-US" sz="1600" i="1" dirty="0">
              <a:solidFill>
                <a:srgbClr val="000000"/>
              </a:solidFill>
            </a:endParaRPr>
          </a:p>
        </p:txBody>
      </p:sp>
      <p:sp>
        <p:nvSpPr>
          <p:cNvPr id="7" name="TextBox 6">
            <a:extLst>
              <a:ext uri="{FF2B5EF4-FFF2-40B4-BE49-F238E27FC236}">
                <a16:creationId xmlns:a16="http://schemas.microsoft.com/office/drawing/2014/main" id="{FDDC18A6-80D4-D31D-272F-BC941B6FAA54}"/>
              </a:ext>
            </a:extLst>
          </p:cNvPr>
          <p:cNvSpPr txBox="1"/>
          <p:nvPr/>
        </p:nvSpPr>
        <p:spPr>
          <a:xfrm>
            <a:off x="457200" y="2426792"/>
            <a:ext cx="8229600" cy="338554"/>
          </a:xfrm>
          <a:prstGeom prst="rect">
            <a:avLst/>
          </a:prstGeom>
          <a:noFill/>
          <a:ln>
            <a:solidFill>
              <a:schemeClr val="tx1"/>
            </a:solidFill>
          </a:ln>
        </p:spPr>
        <p:txBody>
          <a:bodyPr wrap="square">
            <a:spAutoFit/>
          </a:bodyPr>
          <a:lstStyle/>
          <a:p>
            <a:pPr algn="ctr" rtl="0">
              <a:spcBef>
                <a:spcPts val="1200"/>
              </a:spcBef>
              <a:spcAft>
                <a:spcPts val="1200"/>
              </a:spcAft>
            </a:pPr>
            <a:r>
              <a:rPr lang="en-US" sz="1600" b="0" i="0" u="none" strike="noStrike" dirty="0">
                <a:solidFill>
                  <a:srgbClr val="000000"/>
                </a:solidFill>
                <a:effectLst/>
              </a:rPr>
              <a:t>How do each of these aspects relate to privilege or marginalization?</a:t>
            </a:r>
          </a:p>
        </p:txBody>
      </p:sp>
      <p:sp>
        <p:nvSpPr>
          <p:cNvPr id="8" name="TextBox 7">
            <a:extLst>
              <a:ext uri="{FF2B5EF4-FFF2-40B4-BE49-F238E27FC236}">
                <a16:creationId xmlns:a16="http://schemas.microsoft.com/office/drawing/2014/main" id="{CCEEA0CC-6030-12D2-6FBD-08CCB722E7F5}"/>
              </a:ext>
            </a:extLst>
          </p:cNvPr>
          <p:cNvSpPr txBox="1"/>
          <p:nvPr/>
        </p:nvSpPr>
        <p:spPr>
          <a:xfrm>
            <a:off x="457200" y="2955429"/>
            <a:ext cx="8229600" cy="1138773"/>
          </a:xfrm>
          <a:prstGeom prst="rect">
            <a:avLst/>
          </a:prstGeom>
          <a:noFill/>
          <a:ln>
            <a:solidFill>
              <a:schemeClr val="tx1"/>
            </a:solidFill>
          </a:ln>
        </p:spPr>
        <p:txBody>
          <a:bodyPr wrap="square">
            <a:spAutoFit/>
          </a:bodyPr>
          <a:lstStyle/>
          <a:p>
            <a:pPr algn="ctr" rtl="0">
              <a:spcBef>
                <a:spcPts val="1200"/>
              </a:spcBef>
              <a:spcAft>
                <a:spcPts val="1200"/>
              </a:spcAft>
            </a:pPr>
            <a:r>
              <a:rPr lang="en-US" sz="1600" b="0" i="0" u="none" strike="noStrike" dirty="0">
                <a:solidFill>
                  <a:srgbClr val="000000"/>
                </a:solidFill>
                <a:effectLst/>
              </a:rPr>
              <a:t>In what ways do these positions and experiences inform your interactions with others (e.g., peers, co-workers, participants, clients)?</a:t>
            </a:r>
          </a:p>
          <a:p>
            <a:pPr algn="ctr" rtl="0">
              <a:spcBef>
                <a:spcPts val="1200"/>
              </a:spcBef>
              <a:spcAft>
                <a:spcPts val="1200"/>
              </a:spcAft>
            </a:pPr>
            <a:endParaRPr lang="en-US" sz="1600" b="0" i="0" u="none" strike="noStrike" dirty="0">
              <a:solidFill>
                <a:srgbClr val="000000"/>
              </a:solidFill>
              <a:effectLst/>
            </a:endParaRPr>
          </a:p>
        </p:txBody>
      </p:sp>
      <p:sp>
        <p:nvSpPr>
          <p:cNvPr id="10" name="TextBox 9">
            <a:extLst>
              <a:ext uri="{FF2B5EF4-FFF2-40B4-BE49-F238E27FC236}">
                <a16:creationId xmlns:a16="http://schemas.microsoft.com/office/drawing/2014/main" id="{27F6C61F-53CE-232D-36A7-C7849ED1DB9B}"/>
              </a:ext>
            </a:extLst>
          </p:cNvPr>
          <p:cNvSpPr txBox="1"/>
          <p:nvPr/>
        </p:nvSpPr>
        <p:spPr>
          <a:xfrm>
            <a:off x="723900" y="3535454"/>
            <a:ext cx="7696200" cy="584775"/>
          </a:xfrm>
          <a:prstGeom prst="rect">
            <a:avLst/>
          </a:prstGeom>
          <a:solidFill>
            <a:schemeClr val="bg1">
              <a:lumMod val="95000"/>
            </a:schemeClr>
          </a:solidFill>
          <a:ln>
            <a:solidFill>
              <a:schemeClr val="tx1"/>
            </a:solidFill>
          </a:ln>
        </p:spPr>
        <p:txBody>
          <a:bodyPr wrap="square">
            <a:spAutoFit/>
          </a:bodyPr>
          <a:lstStyle/>
          <a:p>
            <a:pPr lvl="1">
              <a:spcBef>
                <a:spcPts val="1200"/>
              </a:spcBef>
              <a:spcAft>
                <a:spcPts val="1200"/>
              </a:spcAft>
            </a:pPr>
            <a:r>
              <a:rPr lang="en-US" sz="1600" b="0" i="0" u="none" strike="noStrike" dirty="0">
                <a:solidFill>
                  <a:srgbClr val="000000"/>
                </a:solidFill>
                <a:effectLst/>
              </a:rPr>
              <a:t>Do you share (or not share) any positions with the individuals in these settings?</a:t>
            </a:r>
          </a:p>
        </p:txBody>
      </p:sp>
      <p:sp>
        <p:nvSpPr>
          <p:cNvPr id="12" name="TextBox 11">
            <a:extLst>
              <a:ext uri="{FF2B5EF4-FFF2-40B4-BE49-F238E27FC236}">
                <a16:creationId xmlns:a16="http://schemas.microsoft.com/office/drawing/2014/main" id="{DADB7CB5-B512-3B46-FFB4-58B409D24C8C}"/>
              </a:ext>
            </a:extLst>
          </p:cNvPr>
          <p:cNvSpPr txBox="1"/>
          <p:nvPr/>
        </p:nvSpPr>
        <p:spPr>
          <a:xfrm>
            <a:off x="422148" y="4343400"/>
            <a:ext cx="8264652" cy="892552"/>
          </a:xfrm>
          <a:prstGeom prst="rect">
            <a:avLst/>
          </a:prstGeom>
          <a:noFill/>
          <a:ln>
            <a:solidFill>
              <a:schemeClr val="tx1"/>
            </a:solidFill>
          </a:ln>
        </p:spPr>
        <p:txBody>
          <a:bodyPr wrap="square">
            <a:spAutoFit/>
          </a:bodyPr>
          <a:lstStyle/>
          <a:p>
            <a:pPr>
              <a:spcBef>
                <a:spcPts val="1200"/>
              </a:spcBef>
              <a:spcAft>
                <a:spcPts val="1200"/>
              </a:spcAft>
            </a:pPr>
            <a:r>
              <a:rPr lang="en-US" sz="1600" b="0" i="0" u="none" strike="noStrike" dirty="0">
                <a:solidFill>
                  <a:srgbClr val="000000"/>
                </a:solidFill>
                <a:effectLst/>
              </a:rPr>
              <a:t>How has your positionality been consequential to the work you do in mental health?</a:t>
            </a:r>
          </a:p>
          <a:p>
            <a:pPr>
              <a:spcBef>
                <a:spcPts val="1200"/>
              </a:spcBef>
              <a:spcAft>
                <a:spcPts val="1200"/>
              </a:spcAft>
            </a:pPr>
            <a:endParaRPr lang="en-US" sz="1600" dirty="0"/>
          </a:p>
        </p:txBody>
      </p:sp>
      <p:sp>
        <p:nvSpPr>
          <p:cNvPr id="13" name="TextBox 12">
            <a:extLst>
              <a:ext uri="{FF2B5EF4-FFF2-40B4-BE49-F238E27FC236}">
                <a16:creationId xmlns:a16="http://schemas.microsoft.com/office/drawing/2014/main" id="{1B07D3F6-F9FA-669B-2DAD-2D838E44A3DB}"/>
              </a:ext>
            </a:extLst>
          </p:cNvPr>
          <p:cNvSpPr txBox="1"/>
          <p:nvPr/>
        </p:nvSpPr>
        <p:spPr>
          <a:xfrm>
            <a:off x="706374" y="4673025"/>
            <a:ext cx="7696200" cy="338554"/>
          </a:xfrm>
          <a:prstGeom prst="rect">
            <a:avLst/>
          </a:prstGeom>
          <a:solidFill>
            <a:schemeClr val="bg1">
              <a:lumMod val="95000"/>
            </a:schemeClr>
          </a:solidFill>
          <a:ln>
            <a:solidFill>
              <a:schemeClr val="tx1"/>
            </a:solidFill>
          </a:ln>
        </p:spPr>
        <p:txBody>
          <a:bodyPr wrap="square">
            <a:spAutoFit/>
          </a:bodyPr>
          <a:lstStyle/>
          <a:p>
            <a:pPr lvl="1" algn="ctr">
              <a:spcBef>
                <a:spcPts val="1200"/>
              </a:spcBef>
              <a:spcAft>
                <a:spcPts val="1200"/>
              </a:spcAft>
            </a:pPr>
            <a:r>
              <a:rPr lang="en-US" sz="1600" b="0" i="0" u="none" strike="noStrike" dirty="0">
                <a:solidFill>
                  <a:srgbClr val="000000"/>
                </a:solidFill>
                <a:effectLst/>
              </a:rPr>
              <a:t>Think about what led you to work in your current space. </a:t>
            </a:r>
          </a:p>
        </p:txBody>
      </p:sp>
      <p:sp>
        <p:nvSpPr>
          <p:cNvPr id="14" name="TextBox 13">
            <a:extLst>
              <a:ext uri="{FF2B5EF4-FFF2-40B4-BE49-F238E27FC236}">
                <a16:creationId xmlns:a16="http://schemas.microsoft.com/office/drawing/2014/main" id="{73311514-7C6D-E28E-91EB-737DFC24636B}"/>
              </a:ext>
            </a:extLst>
          </p:cNvPr>
          <p:cNvSpPr txBox="1"/>
          <p:nvPr/>
        </p:nvSpPr>
        <p:spPr>
          <a:xfrm>
            <a:off x="706374" y="5047626"/>
            <a:ext cx="7696200" cy="338554"/>
          </a:xfrm>
          <a:prstGeom prst="rect">
            <a:avLst/>
          </a:prstGeom>
          <a:solidFill>
            <a:schemeClr val="bg1">
              <a:lumMod val="95000"/>
            </a:schemeClr>
          </a:solidFill>
          <a:ln>
            <a:solidFill>
              <a:schemeClr val="tx1"/>
            </a:solidFill>
          </a:ln>
        </p:spPr>
        <p:txBody>
          <a:bodyPr wrap="square">
            <a:spAutoFit/>
          </a:bodyPr>
          <a:lstStyle/>
          <a:p>
            <a:pPr lvl="1" algn="ctr">
              <a:spcBef>
                <a:spcPts val="1200"/>
              </a:spcBef>
              <a:spcAft>
                <a:spcPts val="1200"/>
              </a:spcAft>
            </a:pPr>
            <a:r>
              <a:rPr lang="en-US" sz="1600" b="0" i="0" u="none" strike="noStrike" dirty="0">
                <a:solidFill>
                  <a:srgbClr val="000000"/>
                </a:solidFill>
                <a:effectLst/>
              </a:rPr>
              <a:t>How has this work and these spaces changed you?</a:t>
            </a:r>
          </a:p>
        </p:txBody>
      </p:sp>
      <p:sp>
        <p:nvSpPr>
          <p:cNvPr id="15" name="TextBox 14">
            <a:extLst>
              <a:ext uri="{FF2B5EF4-FFF2-40B4-BE49-F238E27FC236}">
                <a16:creationId xmlns:a16="http://schemas.microsoft.com/office/drawing/2014/main" id="{7CC55478-831C-0565-E265-3FA65C9C87AC}"/>
              </a:ext>
            </a:extLst>
          </p:cNvPr>
          <p:cNvSpPr txBox="1"/>
          <p:nvPr/>
        </p:nvSpPr>
        <p:spPr>
          <a:xfrm>
            <a:off x="706374" y="5410200"/>
            <a:ext cx="7696200" cy="338554"/>
          </a:xfrm>
          <a:prstGeom prst="rect">
            <a:avLst/>
          </a:prstGeom>
          <a:solidFill>
            <a:schemeClr val="bg1">
              <a:lumMod val="95000"/>
            </a:schemeClr>
          </a:solidFill>
          <a:ln>
            <a:solidFill>
              <a:schemeClr val="tx1"/>
            </a:solidFill>
          </a:ln>
        </p:spPr>
        <p:txBody>
          <a:bodyPr wrap="square">
            <a:spAutoFit/>
          </a:bodyPr>
          <a:lstStyle/>
          <a:p>
            <a:pPr lvl="1" algn="ctr">
              <a:spcBef>
                <a:spcPts val="1200"/>
              </a:spcBef>
              <a:spcAft>
                <a:spcPts val="1200"/>
              </a:spcAft>
            </a:pPr>
            <a:r>
              <a:rPr lang="en-US" sz="1600" b="0" i="0" u="none" strike="noStrike" dirty="0">
                <a:solidFill>
                  <a:srgbClr val="000000"/>
                </a:solidFill>
                <a:effectLst/>
              </a:rPr>
              <a:t>How does it inform the methods, practices, or tools you use?</a:t>
            </a:r>
          </a:p>
        </p:txBody>
      </p:sp>
      <p:sp>
        <p:nvSpPr>
          <p:cNvPr id="16" name="TextBox 15">
            <a:extLst>
              <a:ext uri="{FF2B5EF4-FFF2-40B4-BE49-F238E27FC236}">
                <a16:creationId xmlns:a16="http://schemas.microsoft.com/office/drawing/2014/main" id="{ED74A6D3-2594-4C80-624F-15019C82CFDE}"/>
              </a:ext>
            </a:extLst>
          </p:cNvPr>
          <p:cNvSpPr txBox="1"/>
          <p:nvPr/>
        </p:nvSpPr>
        <p:spPr>
          <a:xfrm>
            <a:off x="706374" y="5792914"/>
            <a:ext cx="7696200" cy="584775"/>
          </a:xfrm>
          <a:prstGeom prst="rect">
            <a:avLst/>
          </a:prstGeom>
          <a:solidFill>
            <a:schemeClr val="bg1">
              <a:lumMod val="95000"/>
            </a:schemeClr>
          </a:solidFill>
          <a:ln>
            <a:solidFill>
              <a:schemeClr val="tx1"/>
            </a:solidFill>
          </a:ln>
        </p:spPr>
        <p:txBody>
          <a:bodyPr wrap="square">
            <a:spAutoFit/>
          </a:bodyPr>
          <a:lstStyle/>
          <a:p>
            <a:pPr lvl="1" algn="ctr">
              <a:spcBef>
                <a:spcPts val="1200"/>
              </a:spcBef>
              <a:spcAft>
                <a:spcPts val="1200"/>
              </a:spcAft>
            </a:pPr>
            <a:r>
              <a:rPr lang="en-US" sz="1600" b="0" i="0" u="none" strike="noStrike" dirty="0">
                <a:solidFill>
                  <a:srgbClr val="000000"/>
                </a:solidFill>
                <a:effectLst/>
              </a:rPr>
              <a:t>What are your areas of expertise and areas of non-expertise? In other words, where should you defer to others? Is there anywhere you have overstepped? </a:t>
            </a:r>
            <a:endParaRPr lang="en-US" sz="1600" dirty="0"/>
          </a:p>
        </p:txBody>
      </p:sp>
      <p:cxnSp>
        <p:nvCxnSpPr>
          <p:cNvPr id="52" name="Straight Arrow Connector 51">
            <a:extLst>
              <a:ext uri="{FF2B5EF4-FFF2-40B4-BE49-F238E27FC236}">
                <a16:creationId xmlns:a16="http://schemas.microsoft.com/office/drawing/2014/main" id="{4B4D772A-2638-91B1-A445-AB2434C7D9E6}"/>
              </a:ext>
            </a:extLst>
          </p:cNvPr>
          <p:cNvCxnSpPr>
            <a:cxnSpLocks/>
          </p:cNvCxnSpPr>
          <p:nvPr/>
        </p:nvCxnSpPr>
        <p:spPr>
          <a:xfrm>
            <a:off x="228600" y="1143000"/>
            <a:ext cx="0" cy="3517773"/>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247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and purple wavy lines&#10;&#10;Description automatically generated">
            <a:extLst>
              <a:ext uri="{FF2B5EF4-FFF2-40B4-BE49-F238E27FC236}">
                <a16:creationId xmlns:a16="http://schemas.microsoft.com/office/drawing/2014/main" id="{92C5F65F-2C90-B8AB-311B-982CF9C0A671}"/>
              </a:ext>
            </a:extLst>
          </p:cNvPr>
          <p:cNvPicPr>
            <a:picLocks noChangeAspect="1"/>
          </p:cNvPicPr>
          <p:nvPr/>
        </p:nvPicPr>
        <p:blipFill>
          <a:blip r:embed="rId2"/>
          <a:stretch>
            <a:fillRect/>
          </a:stretch>
        </p:blipFill>
        <p:spPr>
          <a:xfrm>
            <a:off x="-1851" y="2023503"/>
            <a:ext cx="9143074" cy="5147896"/>
          </a:xfrm>
          <a:prstGeom prst="rect">
            <a:avLst/>
          </a:prstGeom>
        </p:spPr>
      </p:pic>
      <p:sp>
        <p:nvSpPr>
          <p:cNvPr id="2" name="Title 1">
            <a:extLst>
              <a:ext uri="{FF2B5EF4-FFF2-40B4-BE49-F238E27FC236}">
                <a16:creationId xmlns:a16="http://schemas.microsoft.com/office/drawing/2014/main" id="{F6A34A5A-18FC-0AF6-585C-461ADC308215}"/>
              </a:ext>
            </a:extLst>
          </p:cNvPr>
          <p:cNvSpPr>
            <a:spLocks noGrp="1"/>
          </p:cNvSpPr>
          <p:nvPr>
            <p:ph type="title"/>
          </p:nvPr>
        </p:nvSpPr>
        <p:spPr>
          <a:xfrm>
            <a:off x="457200" y="-152400"/>
            <a:ext cx="8229600" cy="990600"/>
          </a:xfrm>
        </p:spPr>
        <p:txBody>
          <a:bodyPr/>
          <a:lstStyle/>
          <a:p>
            <a:r>
              <a:rPr lang="en-US" b="1" dirty="0"/>
              <a:t>Terms to Know</a:t>
            </a:r>
          </a:p>
        </p:txBody>
      </p:sp>
      <p:sp>
        <p:nvSpPr>
          <p:cNvPr id="3" name="Content Placeholder 2">
            <a:extLst>
              <a:ext uri="{FF2B5EF4-FFF2-40B4-BE49-F238E27FC236}">
                <a16:creationId xmlns:a16="http://schemas.microsoft.com/office/drawing/2014/main" id="{CE901256-DB52-BB3D-FE39-E7E39505B90F}"/>
              </a:ext>
            </a:extLst>
          </p:cNvPr>
          <p:cNvSpPr>
            <a:spLocks noGrp="1"/>
          </p:cNvSpPr>
          <p:nvPr>
            <p:ph idx="1"/>
          </p:nvPr>
        </p:nvSpPr>
        <p:spPr>
          <a:xfrm>
            <a:off x="457200" y="533400"/>
            <a:ext cx="8229600" cy="5715000"/>
          </a:xfrm>
        </p:spPr>
        <p:txBody>
          <a:bodyPr>
            <a:normAutofit/>
          </a:bodyPr>
          <a:lstStyle/>
          <a:p>
            <a:pPr marL="0" indent="0">
              <a:buNone/>
            </a:pPr>
            <a:r>
              <a:rPr lang="en-US" sz="1800" b="1" dirty="0"/>
              <a:t>Bias</a:t>
            </a:r>
          </a:p>
          <a:p>
            <a:pPr marL="0" indent="0">
              <a:buNone/>
            </a:pPr>
            <a:r>
              <a:rPr lang="en-US" sz="1100" b="0" i="0" u="none" strike="noStrike" dirty="0">
                <a:solidFill>
                  <a:srgbClr val="000000"/>
                </a:solidFill>
                <a:effectLst/>
                <a:latin typeface="Arial" panose="020B0604020202020204" pitchFamily="34" charset="0"/>
              </a:rPr>
              <a:t>The tendency to view certain ideas, things, beliefs, individuals, groups, or cultures in an unfair (i.e., overly positive or negative) and unproven way. Biases can be conscious (explicit) or subconscious (implicit). Our biases influence our thoughts, attitudes, and actions, whether we are aware of them or not. Biases are typically learned and can be institutionalized through policy and practice. Reflecting on positionality can help us become aware of some of our unconscious biases.</a:t>
            </a:r>
            <a:endParaRPr lang="en-US" sz="1800" b="1" dirty="0"/>
          </a:p>
          <a:p>
            <a:pPr marL="0" indent="0">
              <a:buNone/>
            </a:pPr>
            <a:r>
              <a:rPr lang="en-US" sz="1800" b="1" dirty="0"/>
              <a:t>Equity</a:t>
            </a:r>
          </a:p>
          <a:p>
            <a:pPr marL="0" indent="0">
              <a:buNone/>
            </a:pPr>
            <a:r>
              <a:rPr lang="en-US" sz="1100" b="0" i="0" u="none" strike="noStrike" dirty="0">
                <a:solidFill>
                  <a:srgbClr val="000000"/>
                </a:solidFill>
                <a:effectLst/>
                <a:latin typeface="Arial" panose="020B0604020202020204" pitchFamily="34" charset="0"/>
              </a:rPr>
              <a:t>Equity is when each individual or group is provided with the resources or opportunities needed to reach equal outcomes. Equity involves recognizing the unique circumstances that differentially impact someone’s ability to thrive and seeks to address these barriers with tailored interventions. When social systems are unfair, equity can be a potential solution. We can use positionality to promote equity.</a:t>
            </a:r>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r>
              <a:rPr lang="en-US" sz="1800" b="1" dirty="0"/>
              <a:t>Intersectionality</a:t>
            </a:r>
          </a:p>
          <a:p>
            <a:pPr marL="0" indent="0">
              <a:buNone/>
            </a:pPr>
            <a:r>
              <a:rPr lang="en-US" sz="1100" b="0" i="0" u="none" strike="noStrike" dirty="0">
                <a:solidFill>
                  <a:srgbClr val="000000"/>
                </a:solidFill>
                <a:effectLst/>
                <a:latin typeface="Arial" panose="020B0604020202020204" pitchFamily="34" charset="0"/>
              </a:rPr>
              <a:t>Intersectionality is the concept that one’s social positions and identities intersect across multiple and often simultaneous levels to create a complex convergence of oppression. Social positions do not exist independently of each other; rather, each position interacts with the other to create a unique experience of oppression and privilege. Individuals can hold positions that intersect to create privilege and oppression</a:t>
            </a:r>
            <a:r>
              <a:rPr lang="en-US" sz="1100" b="0" i="1" u="none" strike="noStrike" dirty="0">
                <a:solidFill>
                  <a:srgbClr val="000000"/>
                </a:solidFill>
                <a:effectLst/>
                <a:latin typeface="Arial" panose="020B0604020202020204" pitchFamily="34" charset="0"/>
              </a:rPr>
              <a:t> at the same time</a:t>
            </a:r>
            <a:r>
              <a:rPr lang="en-US" sz="1100" b="0" i="0" u="none" strike="noStrike" dirty="0">
                <a:solidFill>
                  <a:srgbClr val="000000"/>
                </a:solidFill>
                <a:effectLst/>
                <a:latin typeface="Arial" panose="020B0604020202020204" pitchFamily="34" charset="0"/>
              </a:rPr>
              <a:t>. Intersectionality is an important component of positionality because it provides us with the framework needed to reflect on how our positions influence our relative privileges and oppressions.</a:t>
            </a:r>
            <a:endParaRPr lang="en-US" sz="1100" b="0" dirty="0">
              <a:effectLst/>
            </a:endParaRPr>
          </a:p>
        </p:txBody>
      </p:sp>
      <p:pic>
        <p:nvPicPr>
          <p:cNvPr id="1026" name="Picture 2" descr="Illustration of Equality from United Way of the National Capital Area">
            <a:extLst>
              <a:ext uri="{FF2B5EF4-FFF2-40B4-BE49-F238E27FC236}">
                <a16:creationId xmlns:a16="http://schemas.microsoft.com/office/drawing/2014/main" id="{1AD97588-FD3B-01DA-5D0C-0B5C2F82D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28" y="2315718"/>
            <a:ext cx="1585751" cy="1585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lustration of Equity from United Way of the National Capital Area">
            <a:extLst>
              <a:ext uri="{FF2B5EF4-FFF2-40B4-BE49-F238E27FC236}">
                <a16:creationId xmlns:a16="http://schemas.microsoft.com/office/drawing/2014/main" id="{2D0F841E-9020-7164-1B5E-50F6147CC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332" y="2209800"/>
            <a:ext cx="1687068" cy="16870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llustration of Justice from United Way of the National Capital Area">
            <a:extLst>
              <a:ext uri="{FF2B5EF4-FFF2-40B4-BE49-F238E27FC236}">
                <a16:creationId xmlns:a16="http://schemas.microsoft.com/office/drawing/2014/main" id="{0D10DC09-C322-A492-17F9-18B9AE64F5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932" y="2266950"/>
            <a:ext cx="1687068" cy="168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09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and purple wavy lines&#10;&#10;Description automatically generated">
            <a:extLst>
              <a:ext uri="{FF2B5EF4-FFF2-40B4-BE49-F238E27FC236}">
                <a16:creationId xmlns:a16="http://schemas.microsoft.com/office/drawing/2014/main" id="{7E069D1A-E28F-6E2E-653A-ED7DFD8B39A8}"/>
              </a:ext>
            </a:extLst>
          </p:cNvPr>
          <p:cNvPicPr>
            <a:picLocks noChangeAspect="1"/>
          </p:cNvPicPr>
          <p:nvPr/>
        </p:nvPicPr>
        <p:blipFill>
          <a:blip r:embed="rId2"/>
          <a:stretch>
            <a:fillRect/>
          </a:stretch>
        </p:blipFill>
        <p:spPr>
          <a:xfrm>
            <a:off x="-1851" y="2051268"/>
            <a:ext cx="9143074" cy="5147896"/>
          </a:xfrm>
          <a:prstGeom prst="rect">
            <a:avLst/>
          </a:prstGeom>
        </p:spPr>
      </p:pic>
      <p:sp>
        <p:nvSpPr>
          <p:cNvPr id="6" name="Content Placeholder 2">
            <a:extLst>
              <a:ext uri="{FF2B5EF4-FFF2-40B4-BE49-F238E27FC236}">
                <a16:creationId xmlns:a16="http://schemas.microsoft.com/office/drawing/2014/main" id="{A75BD90F-1A3D-AF25-1D53-80ED438EFBD0}"/>
              </a:ext>
            </a:extLst>
          </p:cNvPr>
          <p:cNvSpPr>
            <a:spLocks noGrp="1"/>
          </p:cNvSpPr>
          <p:nvPr>
            <p:ph idx="1"/>
          </p:nvPr>
        </p:nvSpPr>
        <p:spPr>
          <a:xfrm>
            <a:off x="457200" y="228600"/>
            <a:ext cx="8229600" cy="6248400"/>
          </a:xfrm>
        </p:spPr>
        <p:txBody>
          <a:bodyPr>
            <a:normAutofit/>
          </a:bodyPr>
          <a:lstStyle/>
          <a:p>
            <a:pPr marL="0" indent="0">
              <a:buNone/>
            </a:pPr>
            <a:r>
              <a:rPr lang="en-US" sz="2000" b="1" dirty="0"/>
              <a:t>Lived Experience</a:t>
            </a:r>
          </a:p>
          <a:p>
            <a:pPr marL="0" indent="0" rtl="0">
              <a:spcBef>
                <a:spcPts val="0"/>
              </a:spcBef>
              <a:spcAft>
                <a:spcPts val="0"/>
              </a:spcAft>
              <a:buNone/>
            </a:pPr>
            <a:r>
              <a:rPr lang="en-US" sz="1200" b="0" i="0" u="none" strike="noStrike" dirty="0">
                <a:solidFill>
                  <a:srgbClr val="000000"/>
                </a:solidFill>
                <a:effectLst/>
                <a:latin typeface="Arial" panose="020B0604020202020204" pitchFamily="34" charset="0"/>
              </a:rPr>
              <a:t>Lived experience refers to the knowledge gained through direct experience with a social or (mental) health condition as well as involvement in the services or systems aimed to address those issues. These lived experiences also frequently involve marginalization. Because people with lived mental health experience are the experts on their own recovery, we can use positionality to be cognizant of when it would be more appropriate for us to step </a:t>
            </a:r>
            <a:r>
              <a:rPr lang="en-US" sz="1200" b="0" i="1" u="none" strike="noStrike" dirty="0">
                <a:solidFill>
                  <a:srgbClr val="000000"/>
                </a:solidFill>
                <a:effectLst/>
                <a:latin typeface="Arial" panose="020B0604020202020204" pitchFamily="34" charset="0"/>
              </a:rPr>
              <a:t>back, </a:t>
            </a:r>
            <a:r>
              <a:rPr lang="en-US" sz="1200" b="0" i="0" u="none" strike="noStrike" dirty="0">
                <a:solidFill>
                  <a:srgbClr val="000000"/>
                </a:solidFill>
                <a:effectLst/>
                <a:latin typeface="Arial" panose="020B0604020202020204" pitchFamily="34" charset="0"/>
              </a:rPr>
              <a:t>listen, and allow people with lived experience to direct mental health systems, research, policies, and practices.</a:t>
            </a:r>
            <a:endParaRPr lang="en-US" sz="1050" b="0" dirty="0">
              <a:effectLst/>
            </a:endParaRPr>
          </a:p>
          <a:p>
            <a:pPr marL="0" indent="0">
              <a:buNone/>
            </a:pPr>
            <a:br>
              <a:rPr lang="en-US" sz="1100" dirty="0"/>
            </a:br>
            <a:r>
              <a:rPr lang="en-US" sz="2000" b="1" dirty="0"/>
              <a:t>Marginalization</a:t>
            </a:r>
          </a:p>
          <a:p>
            <a:pPr marL="0" indent="0" rtl="0">
              <a:spcBef>
                <a:spcPts val="0"/>
              </a:spcBef>
              <a:spcAft>
                <a:spcPts val="0"/>
              </a:spcAft>
              <a:buNone/>
            </a:pPr>
            <a:r>
              <a:rPr lang="en-US" sz="1200" b="0" i="0" u="none" strike="noStrike" dirty="0">
                <a:solidFill>
                  <a:srgbClr val="000000"/>
                </a:solidFill>
                <a:effectLst/>
                <a:latin typeface="Arial" panose="020B0604020202020204" pitchFamily="34" charset="0"/>
              </a:rPr>
              <a:t>Marginalization refers to the process by which certain individuals or groups, based on their social positions, are relegated to the outer fringes of society. When an individual or group becomes marginalized, their access to resources, power, opportunities, civil rights, and safety is denied or severely limited. Marginalization can occur through prejudiced attitudes and discriminatory behaviors, policies, and practices within institutions. Positionality allows us to recognize our marginalized social positions while advocating for others with our privileged social positions. </a:t>
            </a:r>
          </a:p>
          <a:p>
            <a:pPr marL="0" indent="0" rtl="0">
              <a:spcBef>
                <a:spcPts val="0"/>
              </a:spcBef>
              <a:spcAft>
                <a:spcPts val="0"/>
              </a:spcAft>
              <a:buNone/>
            </a:pPr>
            <a:endParaRPr lang="en-US" sz="2400" b="1" i="0" u="none" strike="noStrike" dirty="0">
              <a:solidFill>
                <a:srgbClr val="000000"/>
              </a:solidFill>
              <a:effectLst/>
              <a:latin typeface="+mj-lt"/>
            </a:endParaRPr>
          </a:p>
          <a:p>
            <a:pPr marL="0" indent="0" rtl="0">
              <a:spcBef>
                <a:spcPts val="0"/>
              </a:spcBef>
              <a:spcAft>
                <a:spcPts val="0"/>
              </a:spcAft>
              <a:buNone/>
            </a:pPr>
            <a:r>
              <a:rPr lang="en-US" sz="2400" b="1" i="0" u="none" strike="noStrike" dirty="0">
                <a:solidFill>
                  <a:srgbClr val="000000"/>
                </a:solidFill>
                <a:effectLst/>
                <a:latin typeface="+mj-lt"/>
              </a:rPr>
              <a:t>Privilege </a:t>
            </a:r>
            <a:endParaRPr lang="en-US" sz="2400" b="0" dirty="0">
              <a:effectLst/>
              <a:latin typeface="+mj-lt"/>
            </a:endParaRPr>
          </a:p>
          <a:p>
            <a:pPr marL="0" indent="0" rtl="0">
              <a:spcBef>
                <a:spcPts val="0"/>
              </a:spcBef>
              <a:spcAft>
                <a:spcPts val="0"/>
              </a:spcAft>
              <a:buNone/>
            </a:pPr>
            <a:r>
              <a:rPr lang="en-US" sz="1400" b="0" i="0" u="none" strike="noStrike" dirty="0">
                <a:solidFill>
                  <a:srgbClr val="000000"/>
                </a:solidFill>
                <a:effectLst/>
                <a:latin typeface="Arial" panose="020B0604020202020204" pitchFamily="34" charset="0"/>
              </a:rPr>
              <a:t>Privilege refers to an advantage that someone has as a result of a particular social position. Social positions that are often privileged in the United States include being White, cisgender, high socioeconomic status, able-bodied, and high education levels. A person may hold both privileged and marginalized social positions. Reflecting on one’s positionality is important to recognizing one’s privilege. These privileges may lead to unearned advantages on individual or systemic levels that are important to reflect on within mental health.  (“2021 Equity Challenge Day 3: What is Privilege?,” n.d., para. 1-2).</a:t>
            </a:r>
            <a:endParaRPr lang="en-US" sz="700" b="0" dirty="0">
              <a:effectLst/>
            </a:endParaRPr>
          </a:p>
        </p:txBody>
      </p:sp>
    </p:spTree>
    <p:extLst>
      <p:ext uri="{BB962C8B-B14F-4D97-AF65-F5344CB8AC3E}">
        <p14:creationId xmlns:p14="http://schemas.microsoft.com/office/powerpoint/2010/main" val="1556302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purple wavy lines&#10;&#10;Description automatically generated">
            <a:extLst>
              <a:ext uri="{FF2B5EF4-FFF2-40B4-BE49-F238E27FC236}">
                <a16:creationId xmlns:a16="http://schemas.microsoft.com/office/drawing/2014/main" id="{7ED3F81E-CEFB-CB13-F150-25D624E03816}"/>
              </a:ext>
            </a:extLst>
          </p:cNvPr>
          <p:cNvPicPr>
            <a:picLocks noChangeAspect="1"/>
          </p:cNvPicPr>
          <p:nvPr/>
        </p:nvPicPr>
        <p:blipFill>
          <a:blip r:embed="rId2"/>
          <a:stretch>
            <a:fillRect/>
          </a:stretch>
        </p:blipFill>
        <p:spPr>
          <a:xfrm>
            <a:off x="-1851" y="2079033"/>
            <a:ext cx="9143074" cy="5147896"/>
          </a:xfrm>
          <a:prstGeom prst="rect">
            <a:avLst/>
          </a:prstGeom>
        </p:spPr>
      </p:pic>
      <p:sp>
        <p:nvSpPr>
          <p:cNvPr id="6" name="Content Placeholder 2">
            <a:extLst>
              <a:ext uri="{FF2B5EF4-FFF2-40B4-BE49-F238E27FC236}">
                <a16:creationId xmlns:a16="http://schemas.microsoft.com/office/drawing/2014/main" id="{A75BD90F-1A3D-AF25-1D53-80ED438EFBD0}"/>
              </a:ext>
            </a:extLst>
          </p:cNvPr>
          <p:cNvSpPr>
            <a:spLocks noGrp="1"/>
          </p:cNvSpPr>
          <p:nvPr>
            <p:ph idx="1"/>
          </p:nvPr>
        </p:nvSpPr>
        <p:spPr>
          <a:xfrm>
            <a:off x="457200" y="228600"/>
            <a:ext cx="8229600" cy="1447800"/>
          </a:xfrm>
        </p:spPr>
        <p:txBody>
          <a:bodyPr>
            <a:normAutofit/>
          </a:bodyPr>
          <a:lstStyle/>
          <a:p>
            <a:pPr marL="0" indent="0">
              <a:buNone/>
            </a:pPr>
            <a:r>
              <a:rPr lang="en-US" sz="2400" b="1" dirty="0"/>
              <a:t>Social Position</a:t>
            </a:r>
          </a:p>
          <a:p>
            <a:pPr marL="0" indent="0" rtl="0">
              <a:spcBef>
                <a:spcPts val="0"/>
              </a:spcBef>
              <a:spcAft>
                <a:spcPts val="0"/>
              </a:spcAft>
              <a:buNone/>
            </a:pPr>
            <a:r>
              <a:rPr lang="en-US" sz="1400" b="0" i="0" u="none" strike="noStrike" dirty="0">
                <a:solidFill>
                  <a:srgbClr val="000000"/>
                </a:solidFill>
                <a:effectLst/>
                <a:latin typeface="Arial" panose="020B0604020202020204" pitchFamily="34" charset="0"/>
              </a:rPr>
              <a:t>The location in which an individual is situated within a social system or hierarchy. Social positions can include </a:t>
            </a:r>
            <a:r>
              <a:rPr lang="en-US" sz="1400" b="0" i="1" u="none" strike="noStrike" dirty="0">
                <a:solidFill>
                  <a:srgbClr val="000000"/>
                </a:solidFill>
                <a:effectLst/>
                <a:latin typeface="Arial" panose="020B0604020202020204" pitchFamily="34" charset="0"/>
              </a:rPr>
              <a:t>ascribed</a:t>
            </a:r>
            <a:r>
              <a:rPr lang="en-US" sz="1400" b="0" i="0" u="none" strike="noStrike" dirty="0">
                <a:solidFill>
                  <a:srgbClr val="000000"/>
                </a:solidFill>
                <a:effectLst/>
                <a:latin typeface="Arial" panose="020B0604020202020204" pitchFamily="34" charset="0"/>
              </a:rPr>
              <a:t> characteristics, such as race, ethnicity, and age, as well as </a:t>
            </a:r>
            <a:r>
              <a:rPr lang="en-US" sz="1400" b="0" i="1" u="none" strike="noStrike" dirty="0">
                <a:solidFill>
                  <a:srgbClr val="000000"/>
                </a:solidFill>
                <a:effectLst/>
                <a:latin typeface="Arial" panose="020B0604020202020204" pitchFamily="34" charset="0"/>
              </a:rPr>
              <a:t>achieved </a:t>
            </a:r>
            <a:r>
              <a:rPr lang="en-US" sz="1400" b="0" i="0" u="none" strike="noStrike" dirty="0">
                <a:solidFill>
                  <a:srgbClr val="000000"/>
                </a:solidFill>
                <a:effectLst/>
                <a:latin typeface="Arial" panose="020B0604020202020204" pitchFamily="34" charset="0"/>
              </a:rPr>
              <a:t>characteristics like education level, occupation, or income. In a hierarchical society, a person’s social positions influence their access to hold power. Positionality refers to one’s social positions. </a:t>
            </a:r>
            <a:endParaRPr lang="en-US" sz="1000" b="0" dirty="0">
              <a:effectLst/>
            </a:endParaRPr>
          </a:p>
        </p:txBody>
      </p:sp>
      <p:pic>
        <p:nvPicPr>
          <p:cNvPr id="3" name="Picture 2" descr="A diagram of individual and individual systems&#10;&#10;Description automatically generated">
            <a:extLst>
              <a:ext uri="{FF2B5EF4-FFF2-40B4-BE49-F238E27FC236}">
                <a16:creationId xmlns:a16="http://schemas.microsoft.com/office/drawing/2014/main" id="{2606F6DE-613C-3324-8A48-FF9015124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1" y="2057400"/>
            <a:ext cx="5638800" cy="3390462"/>
          </a:xfrm>
          <a:prstGeom prst="rect">
            <a:avLst/>
          </a:prstGeom>
        </p:spPr>
      </p:pic>
      <p:sp>
        <p:nvSpPr>
          <p:cNvPr id="5" name="TextBox 4">
            <a:extLst>
              <a:ext uri="{FF2B5EF4-FFF2-40B4-BE49-F238E27FC236}">
                <a16:creationId xmlns:a16="http://schemas.microsoft.com/office/drawing/2014/main" id="{36C63997-DCA4-AC73-1145-9C43269B958A}"/>
              </a:ext>
            </a:extLst>
          </p:cNvPr>
          <p:cNvSpPr txBox="1"/>
          <p:nvPr/>
        </p:nvSpPr>
        <p:spPr>
          <a:xfrm>
            <a:off x="441960" y="1779925"/>
            <a:ext cx="3368040" cy="3477875"/>
          </a:xfrm>
          <a:prstGeom prst="rect">
            <a:avLst/>
          </a:prstGeom>
          <a:noFill/>
        </p:spPr>
        <p:txBody>
          <a:bodyPr wrap="square">
            <a:spAutoFit/>
          </a:bodyPr>
          <a:lstStyle/>
          <a:p>
            <a:pPr marL="0" indent="0">
              <a:buNone/>
            </a:pPr>
            <a:r>
              <a:rPr lang="en-US" sz="2400" b="1" dirty="0"/>
              <a:t>Systemic Oppression</a:t>
            </a:r>
          </a:p>
          <a:p>
            <a:pPr marL="0" indent="0" rtl="0">
              <a:spcBef>
                <a:spcPts val="0"/>
              </a:spcBef>
              <a:spcAft>
                <a:spcPts val="0"/>
              </a:spcAft>
              <a:buNone/>
            </a:pPr>
            <a:r>
              <a:rPr lang="en-US" sz="1400" b="0" i="0" u="none" strike="noStrike" dirty="0">
                <a:solidFill>
                  <a:srgbClr val="000000"/>
                </a:solidFill>
                <a:effectLst/>
                <a:latin typeface="Arial" panose="020B0604020202020204" pitchFamily="34" charset="0"/>
              </a:rPr>
              <a:t>Systemic oppression includes marginalization or discrimination based on an individual’s social positions. Systemic oppression can occur at institutional or structural levels. Institutional levels refer to mental health policies or practices at a particular organization, whereas structural oppression includes mental health systems across institutions or historical mental health systems. It is critical to understand how positionality relates to systemic oppression. (“The Lens of Systemic Oppression,” n.d., para. 4).</a:t>
            </a:r>
            <a:endParaRPr lang="en-US" sz="600" b="0" dirty="0">
              <a:effectLst/>
            </a:endParaRPr>
          </a:p>
        </p:txBody>
      </p:sp>
    </p:spTree>
    <p:extLst>
      <p:ext uri="{BB962C8B-B14F-4D97-AF65-F5344CB8AC3E}">
        <p14:creationId xmlns:p14="http://schemas.microsoft.com/office/powerpoint/2010/main" val="2189030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purple wavy lines&#10;&#10;Description automatically generated">
            <a:extLst>
              <a:ext uri="{FF2B5EF4-FFF2-40B4-BE49-F238E27FC236}">
                <a16:creationId xmlns:a16="http://schemas.microsoft.com/office/drawing/2014/main" id="{A236E672-9635-7D1D-5C79-1BDCA59166A6}"/>
              </a:ext>
            </a:extLst>
          </p:cNvPr>
          <p:cNvPicPr>
            <a:picLocks noChangeAspect="1"/>
          </p:cNvPicPr>
          <p:nvPr/>
        </p:nvPicPr>
        <p:blipFill>
          <a:blip r:embed="rId2"/>
          <a:stretch>
            <a:fillRect/>
          </a:stretch>
        </p:blipFill>
        <p:spPr>
          <a:xfrm>
            <a:off x="-1851" y="1708831"/>
            <a:ext cx="9143074" cy="5147896"/>
          </a:xfrm>
          <a:prstGeom prst="rect">
            <a:avLst/>
          </a:prstGeom>
        </p:spPr>
      </p:pic>
      <p:sp>
        <p:nvSpPr>
          <p:cNvPr id="2" name="Title 1">
            <a:extLst>
              <a:ext uri="{FF2B5EF4-FFF2-40B4-BE49-F238E27FC236}">
                <a16:creationId xmlns:a16="http://schemas.microsoft.com/office/drawing/2014/main" id="{0C7DC2F7-1153-901E-2F0A-4BD4CD38728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5DD8462-954B-A118-9AAC-8CCFB84381FA}"/>
              </a:ext>
            </a:extLst>
          </p:cNvPr>
          <p:cNvSpPr>
            <a:spLocks noGrp="1"/>
          </p:cNvSpPr>
          <p:nvPr>
            <p:ph idx="1"/>
          </p:nvPr>
        </p:nvSpPr>
        <p:spPr>
          <a:xfrm>
            <a:off x="457200" y="1600200"/>
            <a:ext cx="6781800" cy="4525963"/>
          </a:xfrm>
        </p:spPr>
        <p:txBody>
          <a:bodyPr>
            <a:normAutofit/>
          </a:bodyPr>
          <a:lstStyle/>
          <a:p>
            <a:pPr marL="0" indent="0">
              <a:buNone/>
            </a:pPr>
            <a:r>
              <a:rPr lang="en-US" sz="1800" dirty="0"/>
              <a:t>The Positionality Project, </a:t>
            </a:r>
            <a:r>
              <a:rPr lang="en-US" sz="1800" dirty="0">
                <a:hlinkClick r:id="rId3"/>
              </a:rPr>
              <a:t>https://mhttcnetwork.org/centers/south-southwest-mhttc/positionality-project</a:t>
            </a:r>
            <a:r>
              <a:rPr lang="en-US" sz="1800" dirty="0"/>
              <a:t> </a:t>
            </a:r>
          </a:p>
        </p:txBody>
      </p:sp>
      <p:pic>
        <p:nvPicPr>
          <p:cNvPr id="5" name="Picture 4" descr="A qr code with black squares&#10;&#10;Description automatically generated">
            <a:extLst>
              <a:ext uri="{FF2B5EF4-FFF2-40B4-BE49-F238E27FC236}">
                <a16:creationId xmlns:a16="http://schemas.microsoft.com/office/drawing/2014/main" id="{1346DC6E-72FA-0FE4-5FB7-C42E58644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1600200"/>
            <a:ext cx="1737364" cy="1737364"/>
          </a:xfrm>
          <a:prstGeom prst="rect">
            <a:avLst/>
          </a:prstGeom>
        </p:spPr>
      </p:pic>
    </p:spTree>
    <p:extLst>
      <p:ext uri="{BB962C8B-B14F-4D97-AF65-F5344CB8AC3E}">
        <p14:creationId xmlns:p14="http://schemas.microsoft.com/office/powerpoint/2010/main" val="2644806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purple wavy lines&#10;&#10;Description automatically generated">
            <a:extLst>
              <a:ext uri="{FF2B5EF4-FFF2-40B4-BE49-F238E27FC236}">
                <a16:creationId xmlns:a16="http://schemas.microsoft.com/office/drawing/2014/main" id="{EA0C3E4D-7AFD-D2DE-0A1D-7F22730C20B2}"/>
              </a:ext>
            </a:extLst>
          </p:cNvPr>
          <p:cNvPicPr>
            <a:picLocks noChangeAspect="1"/>
          </p:cNvPicPr>
          <p:nvPr/>
        </p:nvPicPr>
        <p:blipFill>
          <a:blip r:embed="rId2"/>
          <a:stretch>
            <a:fillRect/>
          </a:stretch>
        </p:blipFill>
        <p:spPr>
          <a:xfrm>
            <a:off x="-1851" y="2375195"/>
            <a:ext cx="9143074" cy="5147896"/>
          </a:xfrm>
          <a:prstGeom prst="rect">
            <a:avLst/>
          </a:prstGeom>
        </p:spPr>
      </p:pic>
      <p:sp>
        <p:nvSpPr>
          <p:cNvPr id="2" name="Title 1">
            <a:extLst>
              <a:ext uri="{FF2B5EF4-FFF2-40B4-BE49-F238E27FC236}">
                <a16:creationId xmlns:a16="http://schemas.microsoft.com/office/drawing/2014/main" id="{DABABD46-55A4-036B-648C-6D46E72CEF4E}"/>
              </a:ext>
            </a:extLst>
          </p:cNvPr>
          <p:cNvSpPr>
            <a:spLocks noGrp="1"/>
          </p:cNvSpPr>
          <p:nvPr>
            <p:ph type="title"/>
          </p:nvPr>
        </p:nvSpPr>
        <p:spPr>
          <a:xfrm>
            <a:off x="457200" y="-152400"/>
            <a:ext cx="8229600" cy="1143000"/>
          </a:xfrm>
        </p:spPr>
        <p:txBody>
          <a:bodyPr/>
          <a:lstStyle/>
          <a:p>
            <a:r>
              <a:rPr lang="en-US" dirty="0"/>
              <a:t>About the Authors</a:t>
            </a:r>
          </a:p>
        </p:txBody>
      </p:sp>
      <p:sp>
        <p:nvSpPr>
          <p:cNvPr id="3" name="Content Placeholder 2">
            <a:extLst>
              <a:ext uri="{FF2B5EF4-FFF2-40B4-BE49-F238E27FC236}">
                <a16:creationId xmlns:a16="http://schemas.microsoft.com/office/drawing/2014/main" id="{5B79FCAA-C7F3-9050-20B8-CDB812B2F055}"/>
              </a:ext>
            </a:extLst>
          </p:cNvPr>
          <p:cNvSpPr>
            <a:spLocks noGrp="1"/>
          </p:cNvSpPr>
          <p:nvPr>
            <p:ph sz="half" idx="1"/>
          </p:nvPr>
        </p:nvSpPr>
        <p:spPr>
          <a:xfrm>
            <a:off x="457200" y="2971799"/>
            <a:ext cx="4038600" cy="2697163"/>
          </a:xfrm>
        </p:spPr>
        <p:txBody>
          <a:bodyPr vert="horz" lIns="91440" tIns="45720" rIns="91440" bIns="45720" rtlCol="0" anchor="t">
            <a:normAutofit fontScale="85000" lnSpcReduction="20000"/>
          </a:bodyPr>
          <a:lstStyle/>
          <a:p>
            <a:pPr marL="0" indent="0" algn="ctr">
              <a:buNone/>
            </a:pPr>
            <a:r>
              <a:rPr lang="en-US" b="1" dirty="0"/>
              <a:t>Grace Cruse, BA </a:t>
            </a:r>
          </a:p>
          <a:p>
            <a:pPr marL="0" indent="0" algn="ctr">
              <a:buNone/>
            </a:pPr>
            <a:r>
              <a:rPr lang="en-US" dirty="0"/>
              <a:t>(she/they)</a:t>
            </a:r>
          </a:p>
          <a:p>
            <a:pPr marL="0" indent="0" algn="ctr">
              <a:buNone/>
            </a:pPr>
            <a:r>
              <a:rPr lang="en-US" sz="1800" b="0" i="0" u="none" strike="noStrike" dirty="0">
                <a:solidFill>
                  <a:srgbClr val="000000"/>
                </a:solidFill>
                <a:effectLst/>
                <a:latin typeface="Arial"/>
                <a:cs typeface="Arial"/>
              </a:rPr>
              <a:t>I am a white, pansexual woman with living experiences of mental health conditions. My living experiences have inspired my passion for mental health awareness and advocacy. I believe that positionality in mental health is important because we can use it as a tool to center lived experiences in care and research and advocate for better representation and equity in mental health spheres.</a:t>
            </a:r>
            <a:endParaRPr lang="en-US" sz="1800" dirty="0">
              <a:latin typeface="Arial"/>
              <a:cs typeface="Arial"/>
            </a:endParaRPr>
          </a:p>
        </p:txBody>
      </p:sp>
      <p:pic>
        <p:nvPicPr>
          <p:cNvPr id="6" name="Content Placeholder 5" descr="A person smiling at camera&#10;&#10;Description automatically generated">
            <a:extLst>
              <a:ext uri="{FF2B5EF4-FFF2-40B4-BE49-F238E27FC236}">
                <a16:creationId xmlns:a16="http://schemas.microsoft.com/office/drawing/2014/main" id="{81C958F6-E4FE-F23C-7355-E36A05FC766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33500" y="624681"/>
            <a:ext cx="2286000" cy="2286000"/>
          </a:xfrm>
        </p:spPr>
      </p:pic>
      <p:pic>
        <p:nvPicPr>
          <p:cNvPr id="8" name="Picture 7" descr="A person smiling at camera&#10;&#10;Description automatically generated">
            <a:extLst>
              <a:ext uri="{FF2B5EF4-FFF2-40B4-BE49-F238E27FC236}">
                <a16:creationId xmlns:a16="http://schemas.microsoft.com/office/drawing/2014/main" id="{2172BAAE-70AC-3CD5-4291-A6795968D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2012" y="618584"/>
            <a:ext cx="2230977" cy="2230977"/>
          </a:xfrm>
          <a:prstGeom prst="rect">
            <a:avLst/>
          </a:prstGeom>
        </p:spPr>
      </p:pic>
      <p:sp>
        <p:nvSpPr>
          <p:cNvPr id="9" name="Content Placeholder 2">
            <a:extLst>
              <a:ext uri="{FF2B5EF4-FFF2-40B4-BE49-F238E27FC236}">
                <a16:creationId xmlns:a16="http://schemas.microsoft.com/office/drawing/2014/main" id="{E7B92E82-B7F7-6ECB-128A-339B30B55B73}"/>
              </a:ext>
            </a:extLst>
          </p:cNvPr>
          <p:cNvSpPr txBox="1">
            <a:spLocks/>
          </p:cNvSpPr>
          <p:nvPr/>
        </p:nvSpPr>
        <p:spPr>
          <a:xfrm>
            <a:off x="4648200" y="2972116"/>
            <a:ext cx="4038600" cy="251428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2000" b="1" dirty="0"/>
              <a:t>Margaret Duvall, MA </a:t>
            </a:r>
          </a:p>
          <a:p>
            <a:pPr marL="0" indent="0" algn="ctr">
              <a:buFont typeface="Arial" pitchFamily="34" charset="0"/>
              <a:buNone/>
            </a:pPr>
            <a:r>
              <a:rPr lang="en-US" sz="2000" dirty="0"/>
              <a:t>(any pronouns)</a:t>
            </a:r>
          </a:p>
          <a:p>
            <a:pPr marL="0" indent="0" algn="ctr">
              <a:buFont typeface="Arial" pitchFamily="34" charset="0"/>
              <a:buNone/>
            </a:pPr>
            <a:r>
              <a:rPr lang="en-US" sz="1200" b="0" i="0" u="none" strike="noStrike" dirty="0">
                <a:solidFill>
                  <a:srgbClr val="000000"/>
                </a:solidFill>
                <a:effectLst/>
                <a:latin typeface="Arial" panose="020B0604020202020204" pitchFamily="34" charset="0"/>
              </a:rPr>
              <a:t>As someone who holds a position of relative privilege in the United States–white, able-bodied, middle-class citizen with access to upward mobility through education–I work on analyzing ways that white supremacy culture shapes knowledge and discipline in the US.  Although I identify as queer and gender fluid, I am generally able to keep these aspects of myself private until it is safe to share them.  I believe an honest reckoning with position and privilege not only creates more just research but fosters humility and solidarity across difference.</a:t>
            </a:r>
            <a:endParaRPr lang="en-US" sz="1200" dirty="0"/>
          </a:p>
        </p:txBody>
      </p:sp>
    </p:spTree>
    <p:extLst>
      <p:ext uri="{BB962C8B-B14F-4D97-AF65-F5344CB8AC3E}">
        <p14:creationId xmlns:p14="http://schemas.microsoft.com/office/powerpoint/2010/main" val="283956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purple wavy lines&#10;&#10;Description automatically generated">
            <a:extLst>
              <a:ext uri="{FF2B5EF4-FFF2-40B4-BE49-F238E27FC236}">
                <a16:creationId xmlns:a16="http://schemas.microsoft.com/office/drawing/2014/main" id="{5725F0A2-B7CF-02D7-C814-FDFFBA52242C}"/>
              </a:ext>
            </a:extLst>
          </p:cNvPr>
          <p:cNvPicPr>
            <a:picLocks noChangeAspect="1"/>
          </p:cNvPicPr>
          <p:nvPr/>
        </p:nvPicPr>
        <p:blipFill>
          <a:blip r:embed="rId2"/>
          <a:stretch>
            <a:fillRect/>
          </a:stretch>
        </p:blipFill>
        <p:spPr>
          <a:xfrm>
            <a:off x="-1851" y="1708831"/>
            <a:ext cx="9143074" cy="5147896"/>
          </a:xfrm>
          <a:prstGeom prst="rect">
            <a:avLst/>
          </a:prstGeom>
        </p:spPr>
      </p:pic>
      <p:sp>
        <p:nvSpPr>
          <p:cNvPr id="2" name="Title 1">
            <a:extLst>
              <a:ext uri="{FF2B5EF4-FFF2-40B4-BE49-F238E27FC236}">
                <a16:creationId xmlns:a16="http://schemas.microsoft.com/office/drawing/2014/main" id="{EE994B5F-0442-C2DA-0239-85E824DD0227}"/>
              </a:ext>
            </a:extLst>
          </p:cNvPr>
          <p:cNvSpPr>
            <a:spLocks noGrp="1"/>
          </p:cNvSpPr>
          <p:nvPr>
            <p:ph type="title"/>
          </p:nvPr>
        </p:nvSpPr>
        <p:spPr>
          <a:xfrm>
            <a:off x="457200" y="-76200"/>
            <a:ext cx="8229600" cy="1143000"/>
          </a:xfrm>
        </p:spPr>
        <p:txBody>
          <a:bodyPr/>
          <a:lstStyle/>
          <a:p>
            <a:r>
              <a:rPr lang="en-US" b="1" dirty="0">
                <a:latin typeface="Palatino Linotype" panose="02040502050505030304" pitchFamily="18" charset="0"/>
              </a:rPr>
              <a:t>Disclaimer</a:t>
            </a:r>
          </a:p>
        </p:txBody>
      </p:sp>
      <p:sp>
        <p:nvSpPr>
          <p:cNvPr id="3" name="Content Placeholder 2">
            <a:extLst>
              <a:ext uri="{FF2B5EF4-FFF2-40B4-BE49-F238E27FC236}">
                <a16:creationId xmlns:a16="http://schemas.microsoft.com/office/drawing/2014/main" id="{803E5A89-F1B8-661D-5FA9-F7F3EA32CA79}"/>
              </a:ext>
            </a:extLst>
          </p:cNvPr>
          <p:cNvSpPr>
            <a:spLocks noGrp="1"/>
          </p:cNvSpPr>
          <p:nvPr>
            <p:ph idx="1"/>
          </p:nvPr>
        </p:nvSpPr>
        <p:spPr>
          <a:xfrm>
            <a:off x="457200" y="868362"/>
            <a:ext cx="8229600" cy="4525963"/>
          </a:xfrm>
        </p:spPr>
        <p:txBody>
          <a:bodyPr vert="horz" lIns="91440" tIns="45720" rIns="91440" bIns="45720" rtlCol="0" anchor="t">
            <a:normAutofit/>
          </a:bodyPr>
          <a:lstStyle/>
          <a:p>
            <a:pPr marL="0" indent="0">
              <a:buNone/>
            </a:pPr>
            <a:r>
              <a:rPr lang="en-US" sz="1300" dirty="0">
                <a:latin typeface="Arial"/>
                <a:cs typeface="Arial"/>
              </a:rPr>
              <a:t>This presentation was prepared for the South Southwest Mental Health Technology Transfer Center (MHTTC)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This presentation will be recorded and posted on our website.</a:t>
            </a:r>
          </a:p>
          <a:p>
            <a:pPr marL="0" indent="0">
              <a:buNone/>
            </a:pPr>
            <a:endParaRPr lang="en-US" sz="1300" dirty="0">
              <a:latin typeface="Arial" panose="020B0604020202020204" pitchFamily="34" charset="0"/>
              <a:cs typeface="Arial" panose="020B0604020202020204" pitchFamily="34" charset="0"/>
            </a:endParaRPr>
          </a:p>
          <a:p>
            <a:pPr marL="0" indent="0">
              <a:buNone/>
            </a:pPr>
            <a:r>
              <a:rPr lang="en-US" sz="1300">
                <a:latin typeface="Arial"/>
                <a:cs typeface="Arial"/>
              </a:rPr>
              <a:t>At the time of this presentation, Dr. Miriam Delphin-</a:t>
            </a:r>
            <a:r>
              <a:rPr lang="en-US" sz="1300" err="1">
                <a:latin typeface="Arial"/>
                <a:cs typeface="Arial"/>
              </a:rPr>
              <a:t>Rittmon</a:t>
            </a:r>
            <a:r>
              <a:rPr lang="en-US" sz="1300" dirty="0">
                <a:latin typeface="Arial"/>
                <a:cs typeface="Arial"/>
              </a:rPr>
              <a:t> served as the Assistant Secretary for Mental Health and Substance Use in the U.S. Department of Health and Human Services and the Administrator of SAMHSA. </a:t>
            </a:r>
            <a:endParaRPr lang="en-US" sz="1300" dirty="0">
              <a:latin typeface="Arial" panose="020B0604020202020204" pitchFamily="34" charset="0"/>
              <a:cs typeface="Arial" panose="020B0604020202020204" pitchFamily="34" charset="0"/>
            </a:endParaRPr>
          </a:p>
          <a:p>
            <a:pPr marL="0" indent="0">
              <a:buNone/>
            </a:pPr>
            <a:endParaRPr lang="en-US" sz="1300" dirty="0">
              <a:latin typeface="Arial" panose="020B0604020202020204" pitchFamily="34" charset="0"/>
              <a:cs typeface="Arial" panose="020B0604020202020204" pitchFamily="34" charset="0"/>
            </a:endParaRPr>
          </a:p>
          <a:p>
            <a:pPr marL="0" indent="0">
              <a:buNone/>
            </a:pPr>
            <a:r>
              <a:rPr lang="en-US" sz="1300" dirty="0">
                <a:latin typeface="Arial"/>
                <a:cs typeface="Arial"/>
              </a:rPr>
              <a:t>The opinions expressed herein are the views of the speakers, and do not reflect the official position of the Department of Health and Human Services (DHHS), or SAMHSA. No official support or endorsement of DHHS, SAMHSA, for the opinions described in this presentation is intended or should be inferred. </a:t>
            </a:r>
            <a:endParaRPr lang="en-US" sz="1300" dirty="0">
              <a:latin typeface="Arial" panose="020B0604020202020204" pitchFamily="34" charset="0"/>
              <a:cs typeface="Arial" panose="020B0604020202020204" pitchFamily="34" charset="0"/>
            </a:endParaRPr>
          </a:p>
          <a:p>
            <a:pPr marL="0" indent="0">
              <a:buNone/>
            </a:pPr>
            <a:endParaRPr lang="en-US" sz="1300" dirty="0">
              <a:latin typeface="Arial" panose="020B0604020202020204" pitchFamily="34" charset="0"/>
              <a:cs typeface="Arial" panose="020B0604020202020204" pitchFamily="34" charset="0"/>
            </a:endParaRPr>
          </a:p>
          <a:p>
            <a:pPr marL="0" indent="0">
              <a:buNone/>
            </a:pPr>
            <a:r>
              <a:rPr lang="en-US" sz="1300">
                <a:latin typeface="Arial"/>
                <a:cs typeface="Arial"/>
              </a:rPr>
              <a:t>This work is supported by grant </a:t>
            </a:r>
            <a:r>
              <a:rPr lang="en-US" sz="1300">
                <a:ea typeface="+mn-lt"/>
                <a:cs typeface="+mn-lt"/>
              </a:rPr>
              <a:t>6H79SM081778-05 from</a:t>
            </a:r>
            <a:r>
              <a:rPr lang="en-US" sz="1300">
                <a:latin typeface="Arial"/>
                <a:cs typeface="Arial"/>
              </a:rPr>
              <a:t> the DHHS,SAMHSA.</a:t>
            </a:r>
          </a:p>
        </p:txBody>
      </p:sp>
    </p:spTree>
    <p:extLst>
      <p:ext uri="{BB962C8B-B14F-4D97-AF65-F5344CB8AC3E}">
        <p14:creationId xmlns:p14="http://schemas.microsoft.com/office/powerpoint/2010/main" val="2684848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purple wavy lines&#10;&#10;Description automatically generated">
            <a:extLst>
              <a:ext uri="{FF2B5EF4-FFF2-40B4-BE49-F238E27FC236}">
                <a16:creationId xmlns:a16="http://schemas.microsoft.com/office/drawing/2014/main" id="{88E9658F-CE54-EF3B-37FC-3CD95416AC68}"/>
              </a:ext>
            </a:extLst>
          </p:cNvPr>
          <p:cNvPicPr>
            <a:picLocks noChangeAspect="1"/>
          </p:cNvPicPr>
          <p:nvPr/>
        </p:nvPicPr>
        <p:blipFill>
          <a:blip r:embed="rId2"/>
          <a:stretch>
            <a:fillRect/>
          </a:stretch>
        </p:blipFill>
        <p:spPr>
          <a:xfrm>
            <a:off x="-1851" y="2217859"/>
            <a:ext cx="9143074" cy="5147896"/>
          </a:xfrm>
          <a:prstGeom prst="rect">
            <a:avLst/>
          </a:prstGeom>
        </p:spPr>
      </p:pic>
      <p:sp>
        <p:nvSpPr>
          <p:cNvPr id="3" name="Content Placeholder 2">
            <a:extLst>
              <a:ext uri="{FF2B5EF4-FFF2-40B4-BE49-F238E27FC236}">
                <a16:creationId xmlns:a16="http://schemas.microsoft.com/office/drawing/2014/main" id="{5B79FCAA-C7F3-9050-20B8-CDB812B2F055}"/>
              </a:ext>
            </a:extLst>
          </p:cNvPr>
          <p:cNvSpPr>
            <a:spLocks noGrp="1"/>
          </p:cNvSpPr>
          <p:nvPr>
            <p:ph sz="half" idx="1"/>
          </p:nvPr>
        </p:nvSpPr>
        <p:spPr>
          <a:xfrm>
            <a:off x="457200" y="2328831"/>
            <a:ext cx="4038600" cy="3437985"/>
          </a:xfrm>
        </p:spPr>
        <p:txBody>
          <a:bodyPr>
            <a:normAutofit fontScale="77500" lnSpcReduction="20000"/>
          </a:bodyPr>
          <a:lstStyle/>
          <a:p>
            <a:pPr marL="0" indent="0" algn="ctr">
              <a:buNone/>
            </a:pPr>
            <a:r>
              <a:rPr lang="en-US" b="1" dirty="0"/>
              <a:t>Eleanor Longden, PhD</a:t>
            </a:r>
          </a:p>
          <a:p>
            <a:pPr marL="0" indent="0" algn="ctr">
              <a:buNone/>
            </a:pPr>
            <a:r>
              <a:rPr lang="en-US" dirty="0"/>
              <a:t>(she/her)</a:t>
            </a:r>
          </a:p>
          <a:p>
            <a:pPr marL="0" indent="0" algn="ctr">
              <a:buNone/>
            </a:pPr>
            <a:r>
              <a:rPr lang="en-US" sz="1800" b="0" i="0" u="none" strike="noStrike" dirty="0">
                <a:solidFill>
                  <a:srgbClr val="000000"/>
                </a:solidFill>
                <a:effectLst/>
                <a:latin typeface="Arial" panose="020B0604020202020204" pitchFamily="34" charset="0"/>
              </a:rPr>
              <a:t>I am a white, cis, college-educated woman whose work is strongly influenced by my lived experience of trauma and psychosis. Positionality has been an important means for me to reflect on my own perceptions and privileges, and I believe it has an invaluable role in helping foster more cooperative, collaborative, and person-</a:t>
            </a:r>
            <a:r>
              <a:rPr lang="en-US" sz="1800" b="0" i="0" u="none" strike="noStrike" dirty="0" err="1">
                <a:solidFill>
                  <a:srgbClr val="000000"/>
                </a:solidFill>
                <a:effectLst/>
                <a:latin typeface="Arial" panose="020B0604020202020204" pitchFamily="34" charset="0"/>
              </a:rPr>
              <a:t>centred</a:t>
            </a:r>
            <a:r>
              <a:rPr lang="en-US" sz="1800" b="0" i="0" u="none" strike="noStrike" dirty="0">
                <a:solidFill>
                  <a:srgbClr val="000000"/>
                </a:solidFill>
                <a:effectLst/>
                <a:latin typeface="Arial" panose="020B0604020202020204" pitchFamily="34" charset="0"/>
              </a:rPr>
              <a:t> approaches within mental healthcare. Given the impact of solidarity and inclusivity within my personal recovery journey, it has been an </a:t>
            </a:r>
            <a:r>
              <a:rPr lang="en-US" sz="1800" b="0" i="0" u="none" strike="noStrike" dirty="0" err="1">
                <a:solidFill>
                  <a:srgbClr val="000000"/>
                </a:solidFill>
                <a:effectLst/>
                <a:latin typeface="Arial" panose="020B0604020202020204" pitchFamily="34" charset="0"/>
              </a:rPr>
              <a:t>honour</a:t>
            </a:r>
            <a:r>
              <a:rPr lang="en-US" sz="1800" b="0" i="0" u="none" strike="noStrike" dirty="0">
                <a:solidFill>
                  <a:srgbClr val="000000"/>
                </a:solidFill>
                <a:effectLst/>
                <a:latin typeface="Arial" panose="020B0604020202020204" pitchFamily="34" charset="0"/>
              </a:rPr>
              <a:t> to collaborate on a project which is seeking to make these frameworks more broadly applicable and accessible across different communities in the future.</a:t>
            </a:r>
            <a:endParaRPr lang="en-US" dirty="0"/>
          </a:p>
        </p:txBody>
      </p:sp>
      <p:sp>
        <p:nvSpPr>
          <p:cNvPr id="9" name="Content Placeholder 2">
            <a:extLst>
              <a:ext uri="{FF2B5EF4-FFF2-40B4-BE49-F238E27FC236}">
                <a16:creationId xmlns:a16="http://schemas.microsoft.com/office/drawing/2014/main" id="{E7B92E82-B7F7-6ECB-128A-339B30B55B73}"/>
              </a:ext>
            </a:extLst>
          </p:cNvPr>
          <p:cNvSpPr txBox="1">
            <a:spLocks/>
          </p:cNvSpPr>
          <p:nvPr/>
        </p:nvSpPr>
        <p:spPr>
          <a:xfrm>
            <a:off x="4648200" y="2252948"/>
            <a:ext cx="4038600" cy="8468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2200" b="1" dirty="0"/>
              <a:t>Oladunni Oluwoye, PhD</a:t>
            </a:r>
          </a:p>
          <a:p>
            <a:pPr marL="0" indent="0" algn="ctr">
              <a:buFont typeface="Arial" pitchFamily="34" charset="0"/>
              <a:buNone/>
            </a:pPr>
            <a:r>
              <a:rPr lang="en-US" sz="2200" dirty="0"/>
              <a:t>(she/her)</a:t>
            </a:r>
          </a:p>
          <a:p>
            <a:pPr marL="0" indent="0" algn="ctr">
              <a:buFont typeface="Arial" pitchFamily="34" charset="0"/>
              <a:buNone/>
            </a:pPr>
            <a:endParaRPr lang="en-US" sz="2200" dirty="0"/>
          </a:p>
        </p:txBody>
      </p:sp>
      <p:pic>
        <p:nvPicPr>
          <p:cNvPr id="12" name="Picture 11" descr="A person with blonde hair&#10;&#10;Description automatically generated">
            <a:extLst>
              <a:ext uri="{FF2B5EF4-FFF2-40B4-BE49-F238E27FC236}">
                <a16:creationId xmlns:a16="http://schemas.microsoft.com/office/drawing/2014/main" id="{EE5CA2F7-ED1E-87F2-4EC9-411DE9F57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011" y="0"/>
            <a:ext cx="2230977" cy="2230977"/>
          </a:xfrm>
          <a:prstGeom prst="rect">
            <a:avLst/>
          </a:prstGeom>
        </p:spPr>
      </p:pic>
      <p:sp>
        <p:nvSpPr>
          <p:cNvPr id="18" name="Rectangle 3">
            <a:extLst>
              <a:ext uri="{FF2B5EF4-FFF2-40B4-BE49-F238E27FC236}">
                <a16:creationId xmlns:a16="http://schemas.microsoft.com/office/drawing/2014/main" id="{D7C64350-37D3-0FA4-F7F4-E150650AB326}"/>
              </a:ext>
            </a:extLst>
          </p:cNvPr>
          <p:cNvSpPr>
            <a:spLocks noChangeArrowheads="1"/>
          </p:cNvSpPr>
          <p:nvPr/>
        </p:nvSpPr>
        <p:spPr bwMode="auto">
          <a:xfrm>
            <a:off x="8642358" y="1600200"/>
            <a:ext cx="374724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9" name="Table 18">
            <a:extLst>
              <a:ext uri="{FF2B5EF4-FFF2-40B4-BE49-F238E27FC236}">
                <a16:creationId xmlns:a16="http://schemas.microsoft.com/office/drawing/2014/main" id="{D7D4384D-32AE-AC67-20E6-78E75C62D03C}"/>
              </a:ext>
            </a:extLst>
          </p:cNvPr>
          <p:cNvGraphicFramePr>
            <a:graphicFrameLocks noGrp="1"/>
          </p:cNvGraphicFramePr>
          <p:nvPr>
            <p:extLst>
              <p:ext uri="{D42A27DB-BD31-4B8C-83A1-F6EECF244321}">
                <p14:modId xmlns:p14="http://schemas.microsoft.com/office/powerpoint/2010/main" val="811332639"/>
              </p:ext>
            </p:extLst>
          </p:nvPr>
        </p:nvGraphicFramePr>
        <p:xfrm>
          <a:off x="4858074" y="3023616"/>
          <a:ext cx="3981125" cy="2654431"/>
        </p:xfrm>
        <a:graphic>
          <a:graphicData uri="http://schemas.openxmlformats.org/drawingml/2006/table">
            <a:tbl>
              <a:tblPr/>
              <a:tblGrid>
                <a:gridCol w="3981125">
                  <a:extLst>
                    <a:ext uri="{9D8B030D-6E8A-4147-A177-3AD203B41FA5}">
                      <a16:colId xmlns:a16="http://schemas.microsoft.com/office/drawing/2014/main" val="3063473941"/>
                    </a:ext>
                  </a:extLst>
                </a:gridCol>
              </a:tblGrid>
              <a:tr h="2654431">
                <a:tc>
                  <a:txBody>
                    <a:bodyPr/>
                    <a:lstStyle/>
                    <a:p>
                      <a:pPr algn="ctr" rtl="0" fontAlgn="t">
                        <a:spcBef>
                          <a:spcPts val="0"/>
                        </a:spcBef>
                        <a:spcAft>
                          <a:spcPts val="0"/>
                        </a:spcAft>
                      </a:pPr>
                      <a:r>
                        <a:rPr lang="en-US" sz="1400" b="0" i="0" u="none" strike="noStrike" dirty="0">
                          <a:solidFill>
                            <a:srgbClr val="000000"/>
                          </a:solidFill>
                          <a:effectLst/>
                          <a:latin typeface="Arial" panose="020B0604020202020204" pitchFamily="34" charset="0"/>
                        </a:rPr>
                        <a:t>My positionality is shaped by experiences of marginalization as a Black woman and the privilege associated with having a PhD. It is through my own family’s experiences and that of being a Black person in the U.S that informs how I navigate life which includes my work. Work focused on shedding light and addressing inequities. But it is the lived experiences and stories from others that are shared with me that provide me with a better understanding. </a:t>
                      </a:r>
                      <a:endParaRPr lang="en-US" sz="2800" dirty="0">
                        <a:effectLst/>
                      </a:endParaRPr>
                    </a:p>
                  </a:txBody>
                  <a:tcPr marL="53983" marR="53983" marT="53983" marB="5398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6577414"/>
                  </a:ext>
                </a:extLst>
              </a:tr>
            </a:tbl>
          </a:graphicData>
        </a:graphic>
      </p:graphicFrame>
      <p:sp>
        <p:nvSpPr>
          <p:cNvPr id="20" name="Rectangle 4">
            <a:extLst>
              <a:ext uri="{FF2B5EF4-FFF2-40B4-BE49-F238E27FC236}">
                <a16:creationId xmlns:a16="http://schemas.microsoft.com/office/drawing/2014/main" id="{21294251-5C6C-2851-C982-2AB4AD5F97DD}"/>
              </a:ext>
            </a:extLst>
          </p:cNvPr>
          <p:cNvSpPr>
            <a:spLocks noChangeArrowheads="1"/>
          </p:cNvSpPr>
          <p:nvPr/>
        </p:nvSpPr>
        <p:spPr bwMode="auto">
          <a:xfrm>
            <a:off x="407035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descr="A person smiling at the camera&#10;&#10;Description automatically generated">
            <a:extLst>
              <a:ext uri="{FF2B5EF4-FFF2-40B4-BE49-F238E27FC236}">
                <a16:creationId xmlns:a16="http://schemas.microsoft.com/office/drawing/2014/main" id="{BA099618-746B-666F-C5E6-5EDA3D4AB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2014" y="0"/>
            <a:ext cx="2230977" cy="2230977"/>
          </a:xfrm>
          <a:prstGeom prst="rect">
            <a:avLst/>
          </a:prstGeom>
        </p:spPr>
      </p:pic>
    </p:spTree>
    <p:extLst>
      <p:ext uri="{BB962C8B-B14F-4D97-AF65-F5344CB8AC3E}">
        <p14:creationId xmlns:p14="http://schemas.microsoft.com/office/powerpoint/2010/main" val="1552833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and purple wavy lines&#10;&#10;Description automatically generated">
            <a:extLst>
              <a:ext uri="{FF2B5EF4-FFF2-40B4-BE49-F238E27FC236}">
                <a16:creationId xmlns:a16="http://schemas.microsoft.com/office/drawing/2014/main" id="{A1D32A90-706B-AD4E-E347-2D8717A7B365}"/>
              </a:ext>
            </a:extLst>
          </p:cNvPr>
          <p:cNvPicPr>
            <a:picLocks noChangeAspect="1"/>
          </p:cNvPicPr>
          <p:nvPr/>
        </p:nvPicPr>
        <p:blipFill>
          <a:blip r:embed="rId2"/>
          <a:stretch>
            <a:fillRect/>
          </a:stretch>
        </p:blipFill>
        <p:spPr>
          <a:xfrm>
            <a:off x="-1851" y="2116054"/>
            <a:ext cx="9143074" cy="5147896"/>
          </a:xfrm>
          <a:prstGeom prst="rect">
            <a:avLst/>
          </a:prstGeom>
        </p:spPr>
      </p:pic>
      <p:sp>
        <p:nvSpPr>
          <p:cNvPr id="3" name="Content Placeholder 2">
            <a:extLst>
              <a:ext uri="{FF2B5EF4-FFF2-40B4-BE49-F238E27FC236}">
                <a16:creationId xmlns:a16="http://schemas.microsoft.com/office/drawing/2014/main" id="{5B79FCAA-C7F3-9050-20B8-CDB812B2F055}"/>
              </a:ext>
            </a:extLst>
          </p:cNvPr>
          <p:cNvSpPr>
            <a:spLocks noGrp="1"/>
          </p:cNvSpPr>
          <p:nvPr>
            <p:ph sz="half" idx="1"/>
          </p:nvPr>
        </p:nvSpPr>
        <p:spPr>
          <a:xfrm>
            <a:off x="457200" y="2230978"/>
            <a:ext cx="4038600" cy="3437985"/>
          </a:xfrm>
        </p:spPr>
        <p:txBody>
          <a:bodyPr>
            <a:normAutofit fontScale="85000" lnSpcReduction="10000"/>
          </a:bodyPr>
          <a:lstStyle/>
          <a:p>
            <a:pPr marL="0" indent="0" algn="ctr">
              <a:buNone/>
            </a:pPr>
            <a:r>
              <a:rPr lang="en-US" b="1" dirty="0"/>
              <a:t>Samantha J. Reznik, PhD</a:t>
            </a:r>
          </a:p>
          <a:p>
            <a:pPr marL="0" indent="0" algn="ctr">
              <a:buNone/>
            </a:pPr>
            <a:r>
              <a:rPr lang="en-US" dirty="0"/>
              <a:t>(she/her)</a:t>
            </a:r>
          </a:p>
          <a:p>
            <a:pPr marL="0" indent="0" algn="ctr">
              <a:buNone/>
            </a:pPr>
            <a:r>
              <a:rPr lang="en-US" sz="1600" b="0" i="0" u="none" strike="noStrike" dirty="0">
                <a:solidFill>
                  <a:srgbClr val="000000"/>
                </a:solidFill>
                <a:effectLst/>
                <a:latin typeface="Arial" panose="020B0604020202020204" pitchFamily="34" charset="0"/>
              </a:rPr>
              <a:t>As a White Cis Woman with a PhD, I am a person with predominantly privileged social positions whose work focuses on individuals who have more marginalized social positions. I am alert to the potential for harm in my doing this work and reflection on my positionality is critical for me to mitigate such potential harms. My family’s multigenerational legacy of trauma motivates a passion for social justice, and positionality has helped me to collaborate across difference and center lived experience and marginalized perspectives to advance equity. </a:t>
            </a:r>
            <a:endParaRPr lang="en-US" sz="1600" dirty="0"/>
          </a:p>
        </p:txBody>
      </p:sp>
      <p:sp>
        <p:nvSpPr>
          <p:cNvPr id="18" name="Rectangle 3">
            <a:extLst>
              <a:ext uri="{FF2B5EF4-FFF2-40B4-BE49-F238E27FC236}">
                <a16:creationId xmlns:a16="http://schemas.microsoft.com/office/drawing/2014/main" id="{D7C64350-37D3-0FA4-F7F4-E150650AB326}"/>
              </a:ext>
            </a:extLst>
          </p:cNvPr>
          <p:cNvSpPr>
            <a:spLocks noChangeArrowheads="1"/>
          </p:cNvSpPr>
          <p:nvPr/>
        </p:nvSpPr>
        <p:spPr bwMode="auto">
          <a:xfrm>
            <a:off x="8642358" y="1600200"/>
            <a:ext cx="374724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Content Placeholder 2">
            <a:extLst>
              <a:ext uri="{FF2B5EF4-FFF2-40B4-BE49-F238E27FC236}">
                <a16:creationId xmlns:a16="http://schemas.microsoft.com/office/drawing/2014/main" id="{38A1F646-6CEF-605A-0103-E3E32D58114C}"/>
              </a:ext>
            </a:extLst>
          </p:cNvPr>
          <p:cNvSpPr txBox="1">
            <a:spLocks/>
          </p:cNvSpPr>
          <p:nvPr/>
        </p:nvSpPr>
        <p:spPr>
          <a:xfrm>
            <a:off x="4648202" y="2230977"/>
            <a:ext cx="4038600" cy="34379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2200" b="1" dirty="0"/>
              <a:t>Mx. Yaffa, AS</a:t>
            </a:r>
          </a:p>
          <a:p>
            <a:pPr marL="0" indent="0" algn="ctr">
              <a:buFont typeface="Arial" pitchFamily="34" charset="0"/>
              <a:buNone/>
            </a:pPr>
            <a:r>
              <a:rPr lang="en-US" sz="2200" dirty="0"/>
              <a:t>(they/she)</a:t>
            </a:r>
          </a:p>
          <a:p>
            <a:pPr marL="0" indent="0" algn="ctr">
              <a:buFont typeface="Arial" pitchFamily="34" charset="0"/>
              <a:buNone/>
            </a:pPr>
            <a:r>
              <a:rPr lang="en-US" sz="1800" b="0" i="0" u="none" strike="noStrike" dirty="0">
                <a:solidFill>
                  <a:srgbClr val="000000"/>
                </a:solidFill>
                <a:effectLst/>
                <a:latin typeface="Arial" panose="020B0604020202020204" pitchFamily="34" charset="0"/>
              </a:rPr>
              <a:t>As a trans, </a:t>
            </a:r>
            <a:r>
              <a:rPr lang="en-US" sz="1800" b="0" i="0" u="none" strike="noStrike" dirty="0" err="1">
                <a:solidFill>
                  <a:srgbClr val="000000"/>
                </a:solidFill>
                <a:effectLst/>
                <a:latin typeface="Arial" panose="020B0604020202020204" pitchFamily="34" charset="0"/>
              </a:rPr>
              <a:t>muslim</a:t>
            </a:r>
            <a:r>
              <a:rPr lang="en-US" sz="1800" b="0" i="0" u="none" strike="noStrike" dirty="0">
                <a:solidFill>
                  <a:srgbClr val="000000"/>
                </a:solidFill>
                <a:effectLst/>
                <a:latin typeface="Arial" panose="020B0604020202020204" pitchFamily="34" charset="0"/>
              </a:rPr>
              <a:t>, autistic, indigenous </a:t>
            </a:r>
            <a:r>
              <a:rPr lang="en-US" sz="1800" b="0" i="0" u="none" strike="noStrike" dirty="0" err="1">
                <a:solidFill>
                  <a:srgbClr val="000000"/>
                </a:solidFill>
                <a:effectLst/>
                <a:latin typeface="Arial" panose="020B0604020202020204" pitchFamily="34" charset="0"/>
              </a:rPr>
              <a:t>palestinian</a:t>
            </a:r>
            <a:r>
              <a:rPr lang="en-US" sz="1800" b="0" i="0" u="none" strike="noStrike" dirty="0">
                <a:solidFill>
                  <a:srgbClr val="000000"/>
                </a:solidFill>
                <a:effectLst/>
                <a:latin typeface="Arial" panose="020B0604020202020204" pitchFamily="34" charset="0"/>
              </a:rPr>
              <a:t>, mental health care, equity, and justice are deeply rooted in my survival. Positionality is a critical and essential framework that supports building equity into every sphere. </a:t>
            </a:r>
            <a:endParaRPr lang="en-US" dirty="0"/>
          </a:p>
        </p:txBody>
      </p:sp>
      <p:pic>
        <p:nvPicPr>
          <p:cNvPr id="5" name="Picture 4" descr="A person smiling at the camera&#10;&#10;Description automatically generated">
            <a:extLst>
              <a:ext uri="{FF2B5EF4-FFF2-40B4-BE49-F238E27FC236}">
                <a16:creationId xmlns:a16="http://schemas.microsoft.com/office/drawing/2014/main" id="{61095446-E6C0-B597-1D6D-7B7385163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467" y="34876"/>
            <a:ext cx="2230977" cy="2230977"/>
          </a:xfrm>
          <a:prstGeom prst="rect">
            <a:avLst/>
          </a:prstGeom>
        </p:spPr>
      </p:pic>
      <p:pic>
        <p:nvPicPr>
          <p:cNvPr id="7" name="Picture 6" descr="A person with long curly hair and a red shirt&#10;&#10;Description automatically generated">
            <a:extLst>
              <a:ext uri="{FF2B5EF4-FFF2-40B4-BE49-F238E27FC236}">
                <a16:creationId xmlns:a16="http://schemas.microsoft.com/office/drawing/2014/main" id="{C5CC2224-6EC8-96FF-2052-B43106124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2013" y="0"/>
            <a:ext cx="2230977" cy="2230977"/>
          </a:xfrm>
          <a:prstGeom prst="rect">
            <a:avLst/>
          </a:prstGeom>
        </p:spPr>
      </p:pic>
    </p:spTree>
    <p:extLst>
      <p:ext uri="{BB962C8B-B14F-4D97-AF65-F5344CB8AC3E}">
        <p14:creationId xmlns:p14="http://schemas.microsoft.com/office/powerpoint/2010/main" val="1551324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purple wavy lines&#10;&#10;Description automatically generated">
            <a:extLst>
              <a:ext uri="{FF2B5EF4-FFF2-40B4-BE49-F238E27FC236}">
                <a16:creationId xmlns:a16="http://schemas.microsoft.com/office/drawing/2014/main" id="{8CF12252-A427-D3FA-B958-CC453529B78C}"/>
              </a:ext>
            </a:extLst>
          </p:cNvPr>
          <p:cNvPicPr>
            <a:picLocks noChangeAspect="1"/>
          </p:cNvPicPr>
          <p:nvPr/>
        </p:nvPicPr>
        <p:blipFill>
          <a:blip r:embed="rId2"/>
          <a:stretch>
            <a:fillRect/>
          </a:stretch>
        </p:blipFill>
        <p:spPr>
          <a:xfrm>
            <a:off x="-1851" y="1708831"/>
            <a:ext cx="9143074" cy="5147896"/>
          </a:xfrm>
          <a:prstGeom prst="rect">
            <a:avLst/>
          </a:prstGeom>
        </p:spPr>
      </p:pic>
      <p:sp>
        <p:nvSpPr>
          <p:cNvPr id="3" name="Content Placeholder 2">
            <a:extLst>
              <a:ext uri="{FF2B5EF4-FFF2-40B4-BE49-F238E27FC236}">
                <a16:creationId xmlns:a16="http://schemas.microsoft.com/office/drawing/2014/main" id="{5EE3FA47-9EF9-0DE3-6626-A631007ED4F7}"/>
              </a:ext>
            </a:extLst>
          </p:cNvPr>
          <p:cNvSpPr>
            <a:spLocks noGrp="1"/>
          </p:cNvSpPr>
          <p:nvPr>
            <p:ph idx="1"/>
          </p:nvPr>
        </p:nvSpPr>
        <p:spPr>
          <a:xfrm>
            <a:off x="457200" y="533401"/>
            <a:ext cx="8229600" cy="3657600"/>
          </a:xfrm>
        </p:spPr>
        <p:txBody>
          <a:bodyPr>
            <a:normAutofit fontScale="55000" lnSpcReduction="20000"/>
          </a:bodyPr>
          <a:lstStyle/>
          <a:p>
            <a:pPr marL="0" indent="0">
              <a:buNone/>
            </a:pPr>
            <a:r>
              <a:rPr lang="en-US" dirty="0"/>
              <a:t>The purpose of the MHTTC Network is technology transfer - disseminating and implementing evidence-based practices for mental disorders into the field. </a:t>
            </a:r>
          </a:p>
          <a:p>
            <a:pPr marL="0" indent="0">
              <a:buNone/>
            </a:pPr>
            <a:endParaRPr lang="en-US" dirty="0"/>
          </a:p>
          <a:p>
            <a:pPr marL="0" indent="0">
              <a:buNone/>
            </a:pPr>
            <a:r>
              <a:rPr lang="en-US" dirty="0"/>
              <a:t>Funded by the Substance Abuse and Mental Health Services Administration (SAMHSA), the MHTTC Network includes 10Regional Centers, a National American Indian and Alaska Native Center, a National Hispanic and Latino Center, and a Network Coordinating Office.</a:t>
            </a:r>
          </a:p>
          <a:p>
            <a:pPr marL="0" indent="0">
              <a:buNone/>
            </a:pPr>
            <a:endParaRPr lang="en-US" dirty="0"/>
          </a:p>
          <a:p>
            <a:pPr marL="0" indent="0">
              <a:buNone/>
            </a:pPr>
            <a:r>
              <a:rPr lang="en-US" dirty="0"/>
              <a:t>Our collaborative network supports resource development and dissemination, training and technical assistance, and workforce development for the mental health field. We work with systems, organizations, and treatment practitioners involved in the delivery of mental health services to strengthen their capacity to deliver effective evidence-based practices to individuals. Our services cover the full continuum spanning mental illness prevention, treatment, and recovery support.</a:t>
            </a:r>
          </a:p>
        </p:txBody>
      </p:sp>
      <p:pic>
        <p:nvPicPr>
          <p:cNvPr id="4" name="Picture 3" descr="A black background with white text&#10;&#10;Description automatically generated">
            <a:extLst>
              <a:ext uri="{FF2B5EF4-FFF2-40B4-BE49-F238E27FC236}">
                <a16:creationId xmlns:a16="http://schemas.microsoft.com/office/drawing/2014/main" id="{79CE3F4D-E0DF-D250-615C-5FA100366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9166" y="4714528"/>
            <a:ext cx="1615443" cy="588265"/>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6CA88EE1-D609-C8AD-6B95-AA3A623774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1766" y="4714529"/>
            <a:ext cx="1752600" cy="590350"/>
          </a:xfrm>
          <a:prstGeom prst="rect">
            <a:avLst/>
          </a:prstGeom>
        </p:spPr>
      </p:pic>
    </p:spTree>
    <p:extLst>
      <p:ext uri="{BB962C8B-B14F-4D97-AF65-F5344CB8AC3E}">
        <p14:creationId xmlns:p14="http://schemas.microsoft.com/office/powerpoint/2010/main" val="2825544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and purple wavy lines&#10;&#10;Description automatically generated">
            <a:extLst>
              <a:ext uri="{FF2B5EF4-FFF2-40B4-BE49-F238E27FC236}">
                <a16:creationId xmlns:a16="http://schemas.microsoft.com/office/drawing/2014/main" id="{6B8E47B5-338F-D438-0138-B0A5DBDA6A7D}"/>
              </a:ext>
            </a:extLst>
          </p:cNvPr>
          <p:cNvPicPr>
            <a:picLocks noChangeAspect="1"/>
          </p:cNvPicPr>
          <p:nvPr/>
        </p:nvPicPr>
        <p:blipFill>
          <a:blip r:embed="rId2"/>
          <a:stretch>
            <a:fillRect/>
          </a:stretch>
        </p:blipFill>
        <p:spPr>
          <a:xfrm>
            <a:off x="-1851" y="1708831"/>
            <a:ext cx="9143074" cy="5147896"/>
          </a:xfrm>
          <a:prstGeom prst="rect">
            <a:avLst/>
          </a:prstGeom>
        </p:spPr>
      </p:pic>
      <p:sp>
        <p:nvSpPr>
          <p:cNvPr id="2" name="Title 1">
            <a:extLst>
              <a:ext uri="{FF2B5EF4-FFF2-40B4-BE49-F238E27FC236}">
                <a16:creationId xmlns:a16="http://schemas.microsoft.com/office/drawing/2014/main" id="{C8244D4C-71CE-39C2-4A94-393A7F273FA3}"/>
              </a:ext>
            </a:extLst>
          </p:cNvPr>
          <p:cNvSpPr>
            <a:spLocks noGrp="1"/>
          </p:cNvSpPr>
          <p:nvPr>
            <p:ph type="title"/>
          </p:nvPr>
        </p:nvSpPr>
        <p:spPr/>
        <p:txBody>
          <a:bodyPr/>
          <a:lstStyle/>
          <a:p>
            <a:r>
              <a:rPr lang="en-US" dirty="0"/>
              <a:t>Let’s Stay Connected!</a:t>
            </a:r>
          </a:p>
        </p:txBody>
      </p:sp>
      <p:pic>
        <p:nvPicPr>
          <p:cNvPr id="4" name="Picture 3" descr="A qr code with arrows&#10;&#10;Description automatically generated">
            <a:extLst>
              <a:ext uri="{FF2B5EF4-FFF2-40B4-BE49-F238E27FC236}">
                <a16:creationId xmlns:a16="http://schemas.microsoft.com/office/drawing/2014/main" id="{DBE74A94-E467-C154-8ECB-BBD33EC75EF3}"/>
              </a:ext>
            </a:extLst>
          </p:cNvPr>
          <p:cNvPicPr>
            <a:picLocks noChangeAspect="1"/>
          </p:cNvPicPr>
          <p:nvPr/>
        </p:nvPicPr>
        <p:blipFill rotWithShape="1">
          <a:blip r:embed="rId3">
            <a:extLst>
              <a:ext uri="{28A0092B-C50C-407E-A947-70E740481C1C}">
                <a14:useLocalDpi xmlns:a14="http://schemas.microsoft.com/office/drawing/2010/main" val="0"/>
              </a:ext>
            </a:extLst>
          </a:blip>
          <a:srcRect t="23703" b="22963"/>
          <a:stretch/>
        </p:blipFill>
        <p:spPr>
          <a:xfrm>
            <a:off x="0" y="1981200"/>
            <a:ext cx="9144000" cy="2743200"/>
          </a:xfrm>
          <a:prstGeom prst="rect">
            <a:avLst/>
          </a:prstGeom>
        </p:spPr>
      </p:pic>
    </p:spTree>
    <p:extLst>
      <p:ext uri="{BB962C8B-B14F-4D97-AF65-F5344CB8AC3E}">
        <p14:creationId xmlns:p14="http://schemas.microsoft.com/office/powerpoint/2010/main" val="358176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rectangular signs with white text&#10;&#10;Description automatically generated">
            <a:extLst>
              <a:ext uri="{FF2B5EF4-FFF2-40B4-BE49-F238E27FC236}">
                <a16:creationId xmlns:a16="http://schemas.microsoft.com/office/drawing/2014/main" id="{2A779EF2-3FF6-C399-3453-F9749FAC1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754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and purple wavy lines&#10;&#10;Description automatically generated">
            <a:extLst>
              <a:ext uri="{FF2B5EF4-FFF2-40B4-BE49-F238E27FC236}">
                <a16:creationId xmlns:a16="http://schemas.microsoft.com/office/drawing/2014/main" id="{038EA04F-7D8A-ED62-D0FC-9458BE93A404}"/>
              </a:ext>
            </a:extLst>
          </p:cNvPr>
          <p:cNvPicPr>
            <a:picLocks noChangeAspect="1"/>
          </p:cNvPicPr>
          <p:nvPr/>
        </p:nvPicPr>
        <p:blipFill>
          <a:blip r:embed="rId2"/>
          <a:stretch>
            <a:fillRect/>
          </a:stretch>
        </p:blipFill>
        <p:spPr>
          <a:xfrm>
            <a:off x="-1851" y="1708831"/>
            <a:ext cx="9143074" cy="5147896"/>
          </a:xfrm>
          <a:prstGeom prst="rect">
            <a:avLst/>
          </a:prstGeom>
        </p:spPr>
      </p:pic>
      <p:sp>
        <p:nvSpPr>
          <p:cNvPr id="2" name="Title 1">
            <a:extLst>
              <a:ext uri="{FF2B5EF4-FFF2-40B4-BE49-F238E27FC236}">
                <a16:creationId xmlns:a16="http://schemas.microsoft.com/office/drawing/2014/main" id="{13175DEC-21B1-2458-3F67-477C4789BA63}"/>
              </a:ext>
            </a:extLst>
          </p:cNvPr>
          <p:cNvSpPr>
            <a:spLocks noGrp="1"/>
          </p:cNvSpPr>
          <p:nvPr>
            <p:ph type="title"/>
          </p:nvPr>
        </p:nvSpPr>
        <p:spPr/>
        <p:txBody>
          <a:bodyPr/>
          <a:lstStyle/>
          <a:p>
            <a:r>
              <a:rPr lang="en-US" b="1" dirty="0"/>
              <a:t>What is positionality?</a:t>
            </a:r>
          </a:p>
        </p:txBody>
      </p:sp>
      <p:sp>
        <p:nvSpPr>
          <p:cNvPr id="3" name="Content Placeholder 2">
            <a:extLst>
              <a:ext uri="{FF2B5EF4-FFF2-40B4-BE49-F238E27FC236}">
                <a16:creationId xmlns:a16="http://schemas.microsoft.com/office/drawing/2014/main" id="{C5BB3C1F-1A82-B332-B0DD-766765FAA2DF}"/>
              </a:ext>
            </a:extLst>
          </p:cNvPr>
          <p:cNvSpPr>
            <a:spLocks noGrp="1"/>
          </p:cNvSpPr>
          <p:nvPr>
            <p:ph idx="1"/>
          </p:nvPr>
        </p:nvSpPr>
        <p:spPr/>
        <p:txBody>
          <a:bodyPr/>
          <a:lstStyle/>
          <a:p>
            <a:pPr marL="0" indent="0">
              <a:buNone/>
            </a:pPr>
            <a:r>
              <a:rPr lang="en-US" sz="1800" b="0" i="0" u="none" strike="noStrike" dirty="0">
                <a:solidFill>
                  <a:srgbClr val="000000"/>
                </a:solidFill>
                <a:effectLst/>
                <a:latin typeface="Arial" panose="020B0604020202020204" pitchFamily="34" charset="0"/>
                <a:cs typeface="Arial" panose="020B0604020202020204" pitchFamily="34" charset="0"/>
              </a:rPr>
              <a:t>“Positionality refers to the stance or positioning of the researcher in relation to the social and political context of the study—the community, the organization, or the participant group. The position adopted by a researcher affects every phrase of the research process, from the way the question or problem is initially constructed and acted on and, finally, the ways in which outcomes are disseminated and published... positionality, defined in terms of the degree of relatedness to the researcher to the study participants along dimensions of culture, class, gender, age, religion, sexual orientation, childhood lived experiences, and so on.” (Coghlan &amp; Brydon-Miller, 2014).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399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purple wavy lines&#10;&#10;Description automatically generated">
            <a:extLst>
              <a:ext uri="{FF2B5EF4-FFF2-40B4-BE49-F238E27FC236}">
                <a16:creationId xmlns:a16="http://schemas.microsoft.com/office/drawing/2014/main" id="{BBF55303-E070-4326-7680-3FD31AE6ECC5}"/>
              </a:ext>
            </a:extLst>
          </p:cNvPr>
          <p:cNvPicPr>
            <a:picLocks noChangeAspect="1"/>
          </p:cNvPicPr>
          <p:nvPr/>
        </p:nvPicPr>
        <p:blipFill>
          <a:blip r:embed="rId2"/>
          <a:stretch>
            <a:fillRect/>
          </a:stretch>
        </p:blipFill>
        <p:spPr>
          <a:xfrm>
            <a:off x="-1851" y="1875422"/>
            <a:ext cx="9143074" cy="5147896"/>
          </a:xfrm>
          <a:prstGeom prst="rect">
            <a:avLst/>
          </a:prstGeom>
        </p:spPr>
      </p:pic>
      <p:sp>
        <p:nvSpPr>
          <p:cNvPr id="3" name="Content Placeholder 2">
            <a:extLst>
              <a:ext uri="{FF2B5EF4-FFF2-40B4-BE49-F238E27FC236}">
                <a16:creationId xmlns:a16="http://schemas.microsoft.com/office/drawing/2014/main" id="{F88B0CF9-4870-AC75-9CCC-4A1E1317C404}"/>
              </a:ext>
            </a:extLst>
          </p:cNvPr>
          <p:cNvSpPr>
            <a:spLocks noGrp="1"/>
          </p:cNvSpPr>
          <p:nvPr>
            <p:ph idx="1"/>
          </p:nvPr>
        </p:nvSpPr>
        <p:spPr>
          <a:xfrm>
            <a:off x="457200" y="609600"/>
            <a:ext cx="8229600" cy="5516563"/>
          </a:xfrm>
        </p:spPr>
        <p:txBody>
          <a:bodyPr>
            <a:normAutofit/>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Positionality refers to the social positions we hold</a:t>
            </a:r>
          </a:p>
          <a:p>
            <a:pPr marL="742950" lvl="1" indent="-285750" rtl="0" fontAlgn="base">
              <a:spcBef>
                <a:spcPts val="50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Examples of social positions include race, ethnicity, class, gender, socioeconomic status, political affiliation, educational attainment, (dis)ability, nationality, and sexual orientation </a:t>
            </a:r>
          </a:p>
          <a:p>
            <a:pPr rtl="0" fontAlgn="base">
              <a:spcBef>
                <a:spcPts val="100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Social positions are socially, historically, and linguistically constructed</a:t>
            </a:r>
          </a:p>
          <a:p>
            <a:pPr rtl="0" fontAlgn="base">
              <a:spcBef>
                <a:spcPts val="100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Positions can bring privileges and/or disadvantages </a:t>
            </a:r>
          </a:p>
          <a:p>
            <a:pPr rtl="0" fontAlgn="base">
              <a:spcBef>
                <a:spcPts val="100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Positionality influences</a:t>
            </a:r>
          </a:p>
          <a:p>
            <a:pPr marL="742950" lvl="1" indent="-285750" rtl="0" fontAlgn="base">
              <a:spcBef>
                <a:spcPts val="500"/>
              </a:spcBef>
              <a:spcAft>
                <a:spcPts val="0"/>
              </a:spcAf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Our experiences and perceptions</a:t>
            </a:r>
          </a:p>
          <a:p>
            <a:pPr marL="742950" lvl="1" indent="-285750" rtl="0" fontAlgn="base">
              <a:spcBef>
                <a:spcPts val="500"/>
              </a:spcBef>
              <a:spcAft>
                <a:spcPts val="0"/>
              </a:spcAf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How we relate to others</a:t>
            </a:r>
          </a:p>
          <a:p>
            <a:pPr marL="742950" lvl="1" indent="-285750" rtl="0" fontAlgn="base">
              <a:spcBef>
                <a:spcPts val="500"/>
              </a:spcBef>
              <a:spcAft>
                <a:spcPts val="0"/>
              </a:spcAf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How others relate to us </a:t>
            </a:r>
          </a:p>
          <a:p>
            <a:pPr rtl="0" fontAlgn="base">
              <a:spcBef>
                <a:spcPts val="100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How others perceive our social positions may not always reflect our true identity</a:t>
            </a:r>
          </a:p>
          <a:p>
            <a:pPr rtl="0" fontAlgn="base">
              <a:spcBef>
                <a:spcPts val="1000"/>
              </a:spcBef>
              <a:spcAft>
                <a:spcPts val="0"/>
              </a:spcAft>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Positionality is an iterative, constant process</a:t>
            </a:r>
          </a:p>
          <a:p>
            <a:pPr rtl="0" fontAlgn="base">
              <a:spcBef>
                <a:spcPts val="100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cs typeface="Arial" panose="020B0604020202020204" pitchFamily="34" charset="0"/>
              </a:rPr>
              <a:t>Positionality goes beyond reflection; it requires actions</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30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C32B-3710-AAA9-1EE4-93AED7ADBA21}"/>
              </a:ext>
            </a:extLst>
          </p:cNvPr>
          <p:cNvSpPr>
            <a:spLocks noGrp="1"/>
          </p:cNvSpPr>
          <p:nvPr>
            <p:ph type="title"/>
          </p:nvPr>
        </p:nvSpPr>
        <p:spPr>
          <a:xfrm>
            <a:off x="228600" y="625475"/>
            <a:ext cx="2895600" cy="1143000"/>
          </a:xfrm>
        </p:spPr>
        <p:txBody>
          <a:bodyPr>
            <a:noAutofit/>
          </a:bodyPr>
          <a:lstStyle/>
          <a:p>
            <a:r>
              <a:rPr lang="en-US" sz="3200" b="1" dirty="0"/>
              <a:t>The Garden of Positionality Metaphor</a:t>
            </a:r>
          </a:p>
        </p:txBody>
      </p:sp>
      <p:sp>
        <p:nvSpPr>
          <p:cNvPr id="3" name="Content Placeholder 2">
            <a:extLst>
              <a:ext uri="{FF2B5EF4-FFF2-40B4-BE49-F238E27FC236}">
                <a16:creationId xmlns:a16="http://schemas.microsoft.com/office/drawing/2014/main" id="{7742218A-1E42-54FB-C4EE-E5BF12A54136}"/>
              </a:ext>
            </a:extLst>
          </p:cNvPr>
          <p:cNvSpPr>
            <a:spLocks noGrp="1"/>
          </p:cNvSpPr>
          <p:nvPr>
            <p:ph idx="1"/>
          </p:nvPr>
        </p:nvSpPr>
        <p:spPr>
          <a:xfrm>
            <a:off x="304800" y="2209800"/>
            <a:ext cx="2819400" cy="4191000"/>
          </a:xfrm>
        </p:spPr>
        <p:txBody>
          <a:bodyPr>
            <a:normAutofit fontScale="92500" lnSpcReduction="10000"/>
          </a:bodyPr>
          <a:lstStyle/>
          <a:p>
            <a:pPr rtl="0">
              <a:spcBef>
                <a:spcPts val="100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Each component of this image represents a different aspect of positionality:</a:t>
            </a:r>
            <a:endParaRPr lang="en-US" dirty="0">
              <a:latin typeface="Arial" panose="020B0604020202020204" pitchFamily="34" charset="0"/>
              <a:cs typeface="Arial" panose="020B0604020202020204" pitchFamily="34" charset="0"/>
            </a:endParaRPr>
          </a:p>
          <a:p>
            <a:pPr lvl="1">
              <a:spcBef>
                <a:spcPts val="1000"/>
              </a:spcBef>
            </a:pPr>
            <a:r>
              <a:rPr lang="en-US" sz="1800" b="0" i="0" u="none" strike="noStrike" dirty="0">
                <a:solidFill>
                  <a:srgbClr val="000000"/>
                </a:solidFill>
                <a:effectLst/>
                <a:latin typeface="Arial" panose="020B0604020202020204" pitchFamily="34" charset="0"/>
                <a:cs typeface="Arial" panose="020B0604020202020204" pitchFamily="34" charset="0"/>
              </a:rPr>
              <a:t>Sunlight</a:t>
            </a:r>
            <a:endParaRPr lang="en-US" sz="1800" dirty="0">
              <a:solidFill>
                <a:srgbClr val="000000"/>
              </a:solidFill>
              <a:latin typeface="Arial" panose="020B0604020202020204" pitchFamily="34" charset="0"/>
              <a:cs typeface="Arial" panose="020B0604020202020204" pitchFamily="34" charset="0"/>
            </a:endParaRPr>
          </a:p>
          <a:p>
            <a:pPr lvl="1">
              <a:spcBef>
                <a:spcPts val="1000"/>
              </a:spcBef>
            </a:pPr>
            <a:r>
              <a:rPr lang="en-US" sz="1800" b="0" i="0" u="none" strike="noStrike" dirty="0">
                <a:solidFill>
                  <a:srgbClr val="000000"/>
                </a:solidFill>
                <a:effectLst/>
                <a:latin typeface="Arial" panose="020B0604020202020204" pitchFamily="34" charset="0"/>
                <a:cs typeface="Arial" panose="020B0604020202020204" pitchFamily="34" charset="0"/>
              </a:rPr>
              <a:t>Seasons</a:t>
            </a:r>
            <a:endParaRPr lang="en-US" sz="1800" dirty="0">
              <a:solidFill>
                <a:srgbClr val="000000"/>
              </a:solidFill>
              <a:latin typeface="Arial" panose="020B0604020202020204" pitchFamily="34" charset="0"/>
              <a:cs typeface="Arial" panose="020B0604020202020204" pitchFamily="34" charset="0"/>
            </a:endParaRPr>
          </a:p>
          <a:p>
            <a:pPr lvl="1">
              <a:spcBef>
                <a:spcPts val="1000"/>
              </a:spcBef>
            </a:pPr>
            <a:r>
              <a:rPr lang="en-US" sz="1800" b="0" i="0" u="none" strike="noStrike" dirty="0">
                <a:solidFill>
                  <a:srgbClr val="000000"/>
                </a:solidFill>
                <a:effectLst/>
                <a:latin typeface="Arial" panose="020B0604020202020204" pitchFamily="34" charset="0"/>
                <a:cs typeface="Arial" panose="020B0604020202020204" pitchFamily="34" charset="0"/>
              </a:rPr>
              <a:t>Raincloud</a:t>
            </a:r>
            <a:endParaRPr lang="en-US" sz="1800" dirty="0">
              <a:solidFill>
                <a:srgbClr val="000000"/>
              </a:solidFill>
              <a:latin typeface="Arial" panose="020B0604020202020204" pitchFamily="34" charset="0"/>
              <a:cs typeface="Arial" panose="020B0604020202020204" pitchFamily="34" charset="0"/>
            </a:endParaRPr>
          </a:p>
          <a:p>
            <a:pPr lvl="1">
              <a:spcBef>
                <a:spcPts val="1000"/>
              </a:spcBef>
            </a:pPr>
            <a:r>
              <a:rPr lang="en-US" sz="1800" b="0" i="0" u="none" strike="noStrike" dirty="0">
                <a:solidFill>
                  <a:srgbClr val="000000"/>
                </a:solidFill>
                <a:effectLst/>
                <a:latin typeface="Arial" panose="020B0604020202020204" pitchFamily="34" charset="0"/>
                <a:cs typeface="Arial" panose="020B0604020202020204" pitchFamily="34" charset="0"/>
              </a:rPr>
              <a:t>Tall Grass</a:t>
            </a:r>
          </a:p>
          <a:p>
            <a:pPr lvl="1">
              <a:spcBef>
                <a:spcPts val="1000"/>
              </a:spcBef>
            </a:pPr>
            <a:r>
              <a:rPr lang="en-US" sz="1800" b="0" i="0" u="none" strike="noStrike" dirty="0">
                <a:solidFill>
                  <a:srgbClr val="000000"/>
                </a:solidFill>
                <a:effectLst/>
                <a:latin typeface="Arial" panose="020B0604020202020204" pitchFamily="34" charset="0"/>
                <a:cs typeface="Arial" panose="020B0604020202020204" pitchFamily="34" charset="0"/>
              </a:rPr>
              <a:t>Types of Plants</a:t>
            </a:r>
          </a:p>
          <a:p>
            <a:pPr lvl="1">
              <a:spcBef>
                <a:spcPts val="1000"/>
              </a:spcBef>
            </a:pPr>
            <a:r>
              <a:rPr lang="en-US" sz="1800" b="0" i="0" u="none" strike="noStrike" dirty="0">
                <a:solidFill>
                  <a:srgbClr val="000000"/>
                </a:solidFill>
                <a:effectLst/>
                <a:latin typeface="Arial" panose="020B0604020202020204" pitchFamily="34" charset="0"/>
                <a:cs typeface="Arial" panose="020B0604020202020204" pitchFamily="34" charset="0"/>
              </a:rPr>
              <a:t>Garden</a:t>
            </a:r>
            <a:endParaRPr lang="en-US" sz="1800" dirty="0">
              <a:solidFill>
                <a:srgbClr val="000000"/>
              </a:solidFill>
              <a:latin typeface="Arial" panose="020B0604020202020204" pitchFamily="34" charset="0"/>
              <a:cs typeface="Arial" panose="020B0604020202020204" pitchFamily="34" charset="0"/>
            </a:endParaRPr>
          </a:p>
          <a:p>
            <a:pPr lvl="1">
              <a:spcBef>
                <a:spcPts val="1000"/>
              </a:spcBef>
            </a:pPr>
            <a:r>
              <a:rPr lang="en-US" sz="1800" b="0" i="0" u="none" strike="noStrike" dirty="0">
                <a:solidFill>
                  <a:srgbClr val="000000"/>
                </a:solidFill>
                <a:effectLst/>
                <a:latin typeface="Arial" panose="020B0604020202020204" pitchFamily="34" charset="0"/>
                <a:cs typeface="Arial" panose="020B0604020202020204" pitchFamily="34" charset="0"/>
              </a:rPr>
              <a:t>Ground Cover</a:t>
            </a:r>
          </a:p>
          <a:p>
            <a:pPr lvl="1">
              <a:spcBef>
                <a:spcPts val="1000"/>
              </a:spcBef>
            </a:pPr>
            <a:r>
              <a:rPr lang="en-US" sz="1800" b="0" i="0" u="none" strike="noStrike" dirty="0">
                <a:solidFill>
                  <a:srgbClr val="000000"/>
                </a:solidFill>
                <a:effectLst/>
                <a:latin typeface="Arial" panose="020B0604020202020204" pitchFamily="34" charset="0"/>
                <a:cs typeface="Arial" panose="020B0604020202020204" pitchFamily="34" charset="0"/>
              </a:rPr>
              <a:t>Soil</a:t>
            </a:r>
          </a:p>
        </p:txBody>
      </p:sp>
      <p:pic>
        <p:nvPicPr>
          <p:cNvPr id="5" name="Picture 4" descr="A cartoon of flowers and grass">
            <a:extLst>
              <a:ext uri="{FF2B5EF4-FFF2-40B4-BE49-F238E27FC236}">
                <a16:creationId xmlns:a16="http://schemas.microsoft.com/office/drawing/2014/main" id="{8D7421EC-E151-AFFA-0B12-A7F59FA45A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6658" y="0"/>
            <a:ext cx="5787342" cy="6858000"/>
          </a:xfrm>
          <a:prstGeom prst="rect">
            <a:avLst/>
          </a:prstGeom>
        </p:spPr>
      </p:pic>
    </p:spTree>
    <p:extLst>
      <p:ext uri="{BB962C8B-B14F-4D97-AF65-F5344CB8AC3E}">
        <p14:creationId xmlns:p14="http://schemas.microsoft.com/office/powerpoint/2010/main" val="3510926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2021-422D-73C0-0297-B7EB9E617358}"/>
              </a:ext>
            </a:extLst>
          </p:cNvPr>
          <p:cNvSpPr>
            <a:spLocks noGrp="1"/>
          </p:cNvSpPr>
          <p:nvPr>
            <p:ph type="title"/>
          </p:nvPr>
        </p:nvSpPr>
        <p:spPr/>
        <p:txBody>
          <a:bodyPr>
            <a:normAutofit fontScale="90000"/>
          </a:bodyPr>
          <a:lstStyle/>
          <a:p>
            <a:r>
              <a:rPr lang="en-US" b="1" dirty="0"/>
              <a:t>Debunking Common Myths About Positionality</a:t>
            </a:r>
          </a:p>
        </p:txBody>
      </p:sp>
      <p:sp>
        <p:nvSpPr>
          <p:cNvPr id="3" name="Content Placeholder 2">
            <a:extLst>
              <a:ext uri="{FF2B5EF4-FFF2-40B4-BE49-F238E27FC236}">
                <a16:creationId xmlns:a16="http://schemas.microsoft.com/office/drawing/2014/main" id="{F4076E42-C0F9-F0AE-A501-03623F0005C2}"/>
              </a:ext>
            </a:extLst>
          </p:cNvPr>
          <p:cNvSpPr>
            <a:spLocks noGrp="1"/>
          </p:cNvSpPr>
          <p:nvPr>
            <p:ph idx="1"/>
          </p:nvPr>
        </p:nvSpPr>
        <p:spPr>
          <a:xfrm>
            <a:off x="152400" y="2895601"/>
            <a:ext cx="8763000" cy="2971799"/>
          </a:xfrm>
          <a:ln>
            <a:solidFill>
              <a:srgbClr val="00B050"/>
            </a:solidFill>
          </a:ln>
        </p:spPr>
        <p:txBody>
          <a:bodyPr>
            <a:normAutofit/>
          </a:bodyPr>
          <a:lstStyle/>
          <a:p>
            <a:pPr indent="0" rtl="0">
              <a:spcBef>
                <a:spcPts val="0"/>
              </a:spcBef>
              <a:spcAft>
                <a:spcPts val="0"/>
              </a:spcAft>
              <a:buNone/>
            </a:pPr>
            <a:r>
              <a:rPr lang="en-US" b="1" i="1" u="none" strike="noStrike" dirty="0">
                <a:solidFill>
                  <a:srgbClr val="00B050"/>
                </a:solidFill>
                <a:effectLst/>
                <a:cs typeface="Arial" panose="020B0604020202020204" pitchFamily="34" charset="0"/>
              </a:rPr>
              <a:t>FACT:</a:t>
            </a:r>
            <a:endParaRPr lang="en-US" sz="2000" b="1" i="1" u="none" strike="noStrike" dirty="0">
              <a:solidFill>
                <a:srgbClr val="000000"/>
              </a:solidFill>
              <a:effectLst/>
              <a:cs typeface="Arial" panose="020B0604020202020204" pitchFamily="34" charset="0"/>
            </a:endParaRPr>
          </a:p>
          <a:p>
            <a:pPr indent="0" rtl="0">
              <a:spcBef>
                <a:spcPts val="0"/>
              </a:spcBef>
              <a:spcAft>
                <a:spcPts val="0"/>
              </a:spcAft>
              <a:buNone/>
            </a:pPr>
            <a:r>
              <a:rPr lang="en-US" sz="2000" b="1" i="0" u="none" strike="noStrike" dirty="0">
                <a:solidFill>
                  <a:srgbClr val="000000"/>
                </a:solidFill>
                <a:effectLst/>
                <a:latin typeface="Arial" panose="020B0604020202020204" pitchFamily="34" charset="0"/>
                <a:cs typeface="Arial" panose="020B0604020202020204" pitchFamily="34" charset="0"/>
              </a:rPr>
              <a:t>We are all influenced by our positionality, whether or not we have reflected on it.</a:t>
            </a:r>
            <a:r>
              <a:rPr lang="en-US" sz="2000" b="0" i="0" u="none" strike="noStrike" dirty="0">
                <a:solidFill>
                  <a:srgbClr val="000000"/>
                </a:solidFill>
                <a:effectLst/>
                <a:latin typeface="Arial" panose="020B0604020202020204" pitchFamily="34" charset="0"/>
                <a:cs typeface="Arial" panose="020B0604020202020204" pitchFamily="34" charset="0"/>
              </a:rPr>
              <a:t> Our social positions that carry privilege or power may influence how others view or treat us in mental health settings. Reflecting on such positions may help us to work with others across lines of difference. We also want to understand how social positions that have led to experiences of marginalization or discrimination may influence our perceptions in a mental health setting. </a:t>
            </a:r>
            <a:endParaRPr lang="en-US" sz="2000" i="1"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2FCE08D-0CF6-57D2-0CFD-15C28E377531}"/>
              </a:ext>
            </a:extLst>
          </p:cNvPr>
          <p:cNvSpPr txBox="1">
            <a:spLocks/>
          </p:cNvSpPr>
          <p:nvPr/>
        </p:nvSpPr>
        <p:spPr>
          <a:xfrm>
            <a:off x="609600" y="1752600"/>
            <a:ext cx="8229600" cy="1143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FF0000"/>
                </a:solidFill>
              </a:rPr>
              <a:t>Myth:</a:t>
            </a:r>
            <a:r>
              <a:rPr lang="en-US" i="1" dirty="0"/>
              <a:t> Positionality is most important for people from minoritized groups.</a:t>
            </a:r>
          </a:p>
        </p:txBody>
      </p:sp>
    </p:spTree>
    <p:extLst>
      <p:ext uri="{BB962C8B-B14F-4D97-AF65-F5344CB8AC3E}">
        <p14:creationId xmlns:p14="http://schemas.microsoft.com/office/powerpoint/2010/main" val="70119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76E42-C0F9-F0AE-A501-03623F0005C2}"/>
              </a:ext>
            </a:extLst>
          </p:cNvPr>
          <p:cNvSpPr>
            <a:spLocks noGrp="1"/>
          </p:cNvSpPr>
          <p:nvPr>
            <p:ph idx="1"/>
          </p:nvPr>
        </p:nvSpPr>
        <p:spPr>
          <a:xfrm>
            <a:off x="152400" y="1371601"/>
            <a:ext cx="8839200" cy="1981200"/>
          </a:xfrm>
          <a:ln>
            <a:solidFill>
              <a:srgbClr val="00B050"/>
            </a:solidFill>
          </a:ln>
        </p:spPr>
        <p:txBody>
          <a:bodyPr>
            <a:normAutofit/>
          </a:bodyPr>
          <a:lstStyle/>
          <a:p>
            <a:pPr indent="0" rtl="0">
              <a:spcBef>
                <a:spcPts val="0"/>
              </a:spcBef>
              <a:spcAft>
                <a:spcPts val="0"/>
              </a:spcAft>
              <a:buNone/>
            </a:pPr>
            <a:r>
              <a:rPr lang="en-US" b="1" i="1" u="none" strike="noStrike" dirty="0">
                <a:solidFill>
                  <a:srgbClr val="00B050"/>
                </a:solidFill>
                <a:effectLst/>
                <a:cs typeface="Arial" panose="020B0604020202020204" pitchFamily="34" charset="0"/>
              </a:rPr>
              <a:t>FACT:</a:t>
            </a:r>
            <a:endParaRPr lang="en-US" sz="2000" b="1" i="1" dirty="0">
              <a:solidFill>
                <a:srgbClr val="000000"/>
              </a:solidFill>
              <a:cs typeface="Arial" panose="020B0604020202020204" pitchFamily="34" charset="0"/>
            </a:endParaRPr>
          </a:p>
          <a:p>
            <a:pPr indent="0" rtl="0">
              <a:spcBef>
                <a:spcPts val="0"/>
              </a:spcBef>
              <a:spcAft>
                <a:spcPts val="0"/>
              </a:spcAft>
              <a:buNone/>
            </a:pPr>
            <a:r>
              <a:rPr lang="en-US" sz="1800" b="1" i="0" u="none" strike="noStrike" dirty="0">
                <a:solidFill>
                  <a:srgbClr val="000000"/>
                </a:solidFill>
                <a:effectLst/>
                <a:latin typeface="Arial" panose="020B0604020202020204" pitchFamily="34" charset="0"/>
                <a:cs typeface="Arial" panose="020B0604020202020204" pitchFamily="34" charset="0"/>
              </a:rPr>
              <a:t>We all have multiple social positions, some of which may carry different levels of privilege or lack thereof. </a:t>
            </a:r>
            <a:r>
              <a:rPr lang="en-US" sz="1800" b="0" i="0" u="none" strike="noStrike" dirty="0">
                <a:solidFill>
                  <a:srgbClr val="000000"/>
                </a:solidFill>
                <a:effectLst/>
                <a:latin typeface="Arial" panose="020B0604020202020204" pitchFamily="34" charset="0"/>
                <a:cs typeface="Arial" panose="020B0604020202020204" pitchFamily="34" charset="0"/>
              </a:rPr>
              <a:t>For example, in the United States, someone may be privileged by being White and, cisgender, but also have experienced marginalization due to low socioeconomic and disability status. Intersectionality helps us to consider how multiple social positions may influence experiences. </a:t>
            </a:r>
            <a:endParaRPr lang="en-US" sz="2000" i="1"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2FCE08D-0CF6-57D2-0CFD-15C28E377531}"/>
              </a:ext>
            </a:extLst>
          </p:cNvPr>
          <p:cNvSpPr txBox="1">
            <a:spLocks/>
          </p:cNvSpPr>
          <p:nvPr/>
        </p:nvSpPr>
        <p:spPr>
          <a:xfrm>
            <a:off x="609600" y="228600"/>
            <a:ext cx="8229600" cy="1143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FF0000"/>
                </a:solidFill>
              </a:rPr>
              <a:t>Myth:</a:t>
            </a:r>
            <a:r>
              <a:rPr lang="en-US" i="1" dirty="0"/>
              <a:t> A person’s positionality is either privileged or not privileged.</a:t>
            </a:r>
          </a:p>
        </p:txBody>
      </p:sp>
      <p:sp>
        <p:nvSpPr>
          <p:cNvPr id="7" name="Content Placeholder 2">
            <a:extLst>
              <a:ext uri="{FF2B5EF4-FFF2-40B4-BE49-F238E27FC236}">
                <a16:creationId xmlns:a16="http://schemas.microsoft.com/office/drawing/2014/main" id="{CCF2E177-95C8-15E3-EFC7-3A533348E5E4}"/>
              </a:ext>
            </a:extLst>
          </p:cNvPr>
          <p:cNvSpPr txBox="1">
            <a:spLocks/>
          </p:cNvSpPr>
          <p:nvPr/>
        </p:nvSpPr>
        <p:spPr>
          <a:xfrm>
            <a:off x="143256" y="4572001"/>
            <a:ext cx="8839200" cy="2133600"/>
          </a:xfrm>
          <a:prstGeom prst="rect">
            <a:avLst/>
          </a:prstGeom>
          <a:ln>
            <a:solidFill>
              <a:srgbClr val="00B050"/>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spcBef>
                <a:spcPts val="0"/>
              </a:spcBef>
              <a:buFont typeface="Arial" pitchFamily="34" charset="0"/>
              <a:buNone/>
            </a:pPr>
            <a:r>
              <a:rPr lang="en-US" b="1" i="1" dirty="0">
                <a:solidFill>
                  <a:srgbClr val="00B050"/>
                </a:solidFill>
                <a:cs typeface="Arial" panose="020B0604020202020204" pitchFamily="34" charset="0"/>
              </a:rPr>
              <a:t>FACT:</a:t>
            </a:r>
            <a:endParaRPr lang="en-US" sz="2000" b="1" i="1" dirty="0">
              <a:solidFill>
                <a:srgbClr val="000000"/>
              </a:solidFill>
              <a:cs typeface="Arial" panose="020B0604020202020204" pitchFamily="34" charset="0"/>
            </a:endParaRPr>
          </a:p>
          <a:p>
            <a:pPr indent="0">
              <a:spcBef>
                <a:spcPts val="0"/>
              </a:spcBef>
              <a:buFont typeface="Arial" pitchFamily="34" charset="0"/>
              <a:buNone/>
            </a:pPr>
            <a:r>
              <a:rPr lang="en-US" sz="1800" b="1" i="0" u="none" strike="noStrike" dirty="0">
                <a:solidFill>
                  <a:srgbClr val="000000"/>
                </a:solidFill>
                <a:effectLst/>
                <a:latin typeface="Arial" panose="020B0604020202020204" pitchFamily="34" charset="0"/>
                <a:cs typeface="Arial" panose="020B0604020202020204" pitchFamily="34" charset="0"/>
              </a:rPr>
              <a:t>Positionality refers to our experience in relation to socially constructed categories of class, race, gender, education, sexuality, religion, and other factors. </a:t>
            </a:r>
            <a:r>
              <a:rPr lang="en-US" sz="1800" b="0" i="0" u="none" strike="noStrike" dirty="0">
                <a:solidFill>
                  <a:srgbClr val="000000"/>
                </a:solidFill>
                <a:effectLst/>
                <a:latin typeface="Arial" panose="020B0604020202020204" pitchFamily="34" charset="0"/>
                <a:cs typeface="Arial" panose="020B0604020202020204" pitchFamily="34" charset="0"/>
              </a:rPr>
              <a:t>Our individual experiences of the world are unique; it can be very vulnerable or even painful to share aspects of our personal histories with colleagues and strangers. However, these experiences can be meaningful to our shared work; applying positionality will be most effective if we attempt to see our experience in relation to socially- constructed categories. </a:t>
            </a:r>
            <a:endParaRPr lang="en-US" sz="2000" i="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6B57A053-6B59-56F6-F2DA-92D86ACC3DC1}"/>
              </a:ext>
            </a:extLst>
          </p:cNvPr>
          <p:cNvSpPr txBox="1">
            <a:spLocks/>
          </p:cNvSpPr>
          <p:nvPr/>
        </p:nvSpPr>
        <p:spPr>
          <a:xfrm>
            <a:off x="600456" y="3429000"/>
            <a:ext cx="8229600" cy="1143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FF0000"/>
                </a:solidFill>
              </a:rPr>
              <a:t>Myth:</a:t>
            </a:r>
            <a:r>
              <a:rPr lang="en-US" i="1" dirty="0"/>
              <a:t> Positionality is a completely subjective and personal process.</a:t>
            </a:r>
          </a:p>
        </p:txBody>
      </p:sp>
    </p:spTree>
    <p:extLst>
      <p:ext uri="{BB962C8B-B14F-4D97-AF65-F5344CB8AC3E}">
        <p14:creationId xmlns:p14="http://schemas.microsoft.com/office/powerpoint/2010/main" val="285969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251E813-0E75-BB11-57B2-65674C7E4B4C}"/>
              </a:ext>
            </a:extLst>
          </p:cNvPr>
          <p:cNvSpPr txBox="1">
            <a:spLocks/>
          </p:cNvSpPr>
          <p:nvPr/>
        </p:nvSpPr>
        <p:spPr>
          <a:xfrm>
            <a:off x="152400" y="1371601"/>
            <a:ext cx="8839200" cy="1981200"/>
          </a:xfrm>
          <a:prstGeom prst="rect">
            <a:avLst/>
          </a:prstGeom>
          <a:ln>
            <a:solidFill>
              <a:srgbClr val="00B05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spcBef>
                <a:spcPts val="0"/>
              </a:spcBef>
              <a:buFont typeface="Arial" pitchFamily="34" charset="0"/>
              <a:buNone/>
            </a:pPr>
            <a:r>
              <a:rPr lang="en-US" b="1" i="1" dirty="0">
                <a:solidFill>
                  <a:srgbClr val="00B050"/>
                </a:solidFill>
                <a:cs typeface="Arial" panose="020B0604020202020204" pitchFamily="34" charset="0"/>
              </a:rPr>
              <a:t>FACT:</a:t>
            </a:r>
            <a:endParaRPr lang="en-US" sz="2000" b="1" i="1" dirty="0">
              <a:solidFill>
                <a:srgbClr val="000000"/>
              </a:solidFill>
              <a:cs typeface="Arial" panose="020B0604020202020204" pitchFamily="34" charset="0"/>
            </a:endParaRPr>
          </a:p>
          <a:p>
            <a:pPr indent="0">
              <a:spcBef>
                <a:spcPts val="0"/>
              </a:spcBef>
              <a:buFont typeface="Arial" pitchFamily="34" charset="0"/>
              <a:buNone/>
            </a:pPr>
            <a:r>
              <a:rPr lang="en-US" sz="1800" b="1" i="0" u="none" strike="noStrike" dirty="0">
                <a:solidFill>
                  <a:srgbClr val="000000"/>
                </a:solidFill>
                <a:effectLst/>
                <a:latin typeface="Arial" panose="020B0604020202020204" pitchFamily="34" charset="0"/>
                <a:cs typeface="Arial" panose="020B0604020202020204" pitchFamily="34" charset="0"/>
              </a:rPr>
              <a:t>We must examine how these socially- constructed categories influence us and our work.</a:t>
            </a:r>
            <a:r>
              <a:rPr lang="en-US" sz="1800" b="0" i="0" u="none" strike="noStrike" dirty="0">
                <a:solidFill>
                  <a:srgbClr val="000000"/>
                </a:solidFill>
                <a:effectLst/>
                <a:latin typeface="Arial" panose="020B0604020202020204" pitchFamily="34" charset="0"/>
                <a:cs typeface="Arial" panose="020B0604020202020204" pitchFamily="34" charset="0"/>
              </a:rPr>
              <a:t> Although naming social positions may be a first step, positionality challenges us to explore how our social positions have influenced our ideas, the way we interact with others, and the ways that others interact with us in clinical, research, and advocacy settings. </a:t>
            </a:r>
            <a:endParaRPr lang="en-US" sz="2000"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5892157-9BB8-05A4-E003-C7D2A0689A6B}"/>
              </a:ext>
            </a:extLst>
          </p:cNvPr>
          <p:cNvSpPr txBox="1">
            <a:spLocks/>
          </p:cNvSpPr>
          <p:nvPr/>
        </p:nvSpPr>
        <p:spPr>
          <a:xfrm>
            <a:off x="609600" y="228600"/>
            <a:ext cx="8229600" cy="1143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FF0000"/>
                </a:solidFill>
              </a:rPr>
              <a:t>Myth:</a:t>
            </a:r>
            <a:r>
              <a:rPr lang="en-US" i="1" dirty="0"/>
              <a:t> Positionality is only about naming our social positions.</a:t>
            </a:r>
          </a:p>
        </p:txBody>
      </p:sp>
      <p:sp>
        <p:nvSpPr>
          <p:cNvPr id="4" name="Content Placeholder 2">
            <a:extLst>
              <a:ext uri="{FF2B5EF4-FFF2-40B4-BE49-F238E27FC236}">
                <a16:creationId xmlns:a16="http://schemas.microsoft.com/office/drawing/2014/main" id="{7ECA1E18-B164-575F-85E7-4D1216BE3183}"/>
              </a:ext>
            </a:extLst>
          </p:cNvPr>
          <p:cNvSpPr txBox="1">
            <a:spLocks/>
          </p:cNvSpPr>
          <p:nvPr/>
        </p:nvSpPr>
        <p:spPr>
          <a:xfrm>
            <a:off x="140208" y="4520186"/>
            <a:ext cx="8839200" cy="1981200"/>
          </a:xfrm>
          <a:prstGeom prst="rect">
            <a:avLst/>
          </a:prstGeom>
          <a:ln>
            <a:solidFill>
              <a:srgbClr val="00B05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spcBef>
                <a:spcPts val="0"/>
              </a:spcBef>
              <a:buFont typeface="Arial" pitchFamily="34" charset="0"/>
              <a:buNone/>
            </a:pPr>
            <a:r>
              <a:rPr lang="en-US" b="1" i="1" dirty="0">
                <a:solidFill>
                  <a:srgbClr val="00B050"/>
                </a:solidFill>
                <a:cs typeface="Arial" panose="020B0604020202020204" pitchFamily="34" charset="0"/>
              </a:rPr>
              <a:t>FACT:</a:t>
            </a:r>
            <a:endParaRPr lang="en-US" sz="2000" b="1" i="1" dirty="0">
              <a:solidFill>
                <a:srgbClr val="000000"/>
              </a:solidFill>
              <a:cs typeface="Arial" panose="020B0604020202020204" pitchFamily="34" charset="0"/>
            </a:endParaRPr>
          </a:p>
          <a:p>
            <a:pPr indent="0" rtl="0">
              <a:spcBef>
                <a:spcPts val="0"/>
              </a:spcBef>
              <a:spcAft>
                <a:spcPts val="0"/>
              </a:spcAft>
              <a:buNone/>
            </a:pPr>
            <a:r>
              <a:rPr lang="en-US" sz="1800" b="1" i="0" u="none" strike="noStrike" dirty="0">
                <a:solidFill>
                  <a:srgbClr val="000000"/>
                </a:solidFill>
                <a:effectLst/>
                <a:latin typeface="Arial" panose="020B0604020202020204" pitchFamily="34" charset="0"/>
                <a:cs typeface="Arial" panose="020B0604020202020204" pitchFamily="34" charset="0"/>
              </a:rPr>
              <a:t>Positionality is an ongoing, constant process.  </a:t>
            </a:r>
            <a:r>
              <a:rPr lang="en-US" sz="1800" b="0" i="0" u="none" strike="noStrike" dirty="0">
                <a:solidFill>
                  <a:srgbClr val="000000"/>
                </a:solidFill>
                <a:effectLst/>
                <a:latin typeface="Arial" panose="020B0604020202020204" pitchFamily="34" charset="0"/>
                <a:cs typeface="Arial" panose="020B0604020202020204" pitchFamily="34" charset="0"/>
              </a:rPr>
              <a:t>As mental health providers, researchers, and advocates, we must continually reflect on how our positionality is shaping different forms of our work over time. Our positionality may change over time and in different mental health contexts. </a:t>
            </a:r>
            <a:br>
              <a:rPr lang="en-US" sz="1100" dirty="0"/>
            </a:br>
            <a:endParaRPr lang="en-US" sz="2000" i="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EECC8EA-3E68-8C50-C7C1-A9917C12CE60}"/>
              </a:ext>
            </a:extLst>
          </p:cNvPr>
          <p:cNvSpPr txBox="1">
            <a:spLocks/>
          </p:cNvSpPr>
          <p:nvPr/>
        </p:nvSpPr>
        <p:spPr>
          <a:xfrm>
            <a:off x="597408" y="3886200"/>
            <a:ext cx="8229600" cy="58521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FF0000"/>
                </a:solidFill>
              </a:rPr>
              <a:t>Myth:</a:t>
            </a:r>
            <a:r>
              <a:rPr lang="en-US" i="1" dirty="0"/>
              <a:t> The work of positionality eventually ends.</a:t>
            </a:r>
          </a:p>
        </p:txBody>
      </p:sp>
    </p:spTree>
    <p:extLst>
      <p:ext uri="{BB962C8B-B14F-4D97-AF65-F5344CB8AC3E}">
        <p14:creationId xmlns:p14="http://schemas.microsoft.com/office/powerpoint/2010/main" val="1135732802"/>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86B271FA97BB46AC263A6E314A2E19" ma:contentTypeVersion="16" ma:contentTypeDescription="Create a new document." ma:contentTypeScope="" ma:versionID="c9242192971fc43e9ef22f0d7ec8f024">
  <xsd:schema xmlns:xsd="http://www.w3.org/2001/XMLSchema" xmlns:xs="http://www.w3.org/2001/XMLSchema" xmlns:p="http://schemas.microsoft.com/office/2006/metadata/properties" xmlns:ns3="c51bcdb8-2060-433b-9e4a-83d451b16b40" xmlns:ns4="4a96840a-62ff-420f-8bac-1086819b32af" targetNamespace="http://schemas.microsoft.com/office/2006/metadata/properties" ma:root="true" ma:fieldsID="1ac988f95f1e67277a1dcb89c9242394" ns3:_="" ns4:_="">
    <xsd:import namespace="c51bcdb8-2060-433b-9e4a-83d451b16b40"/>
    <xsd:import namespace="4a96840a-62ff-420f-8bac-1086819b32a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bcdb8-2060-433b-9e4a-83d451b16b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96840a-62ff-420f-8bac-1086819b32a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a96840a-62ff-420f-8bac-1086819b32af" xsi:nil="true"/>
  </documentManagement>
</p:properties>
</file>

<file path=customXml/itemProps1.xml><?xml version="1.0" encoding="utf-8"?>
<ds:datastoreItem xmlns:ds="http://schemas.openxmlformats.org/officeDocument/2006/customXml" ds:itemID="{31AF35C2-1FD9-4E05-A74D-A91002F1DDF5}">
  <ds:schemaRefs>
    <ds:schemaRef ds:uri="http://schemas.microsoft.com/sharepoint/v3/contenttype/forms"/>
  </ds:schemaRefs>
</ds:datastoreItem>
</file>

<file path=customXml/itemProps2.xml><?xml version="1.0" encoding="utf-8"?>
<ds:datastoreItem xmlns:ds="http://schemas.openxmlformats.org/officeDocument/2006/customXml" ds:itemID="{BFAB73E9-0CBB-4E43-8F6E-601D0F0196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1bcdb8-2060-433b-9e4a-83d451b16b40"/>
    <ds:schemaRef ds:uri="4a96840a-62ff-420f-8bac-1086819b32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E45DF3-5410-4C12-A25E-5B3808073C69}">
  <ds:schemaRefs>
    <ds:schemaRef ds:uri="c51bcdb8-2060-433b-9e4a-83d451b16b40"/>
    <ds:schemaRef ds:uri="http://www.w3.org/XML/1998/namespace"/>
    <ds:schemaRef ds:uri="http://purl.org/dc/dcmitype/"/>
    <ds:schemaRef ds:uri="http://schemas.microsoft.com/office/2006/documentManagement/types"/>
    <ds:schemaRef ds:uri="4a96840a-62ff-420f-8bac-1086819b32af"/>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3025</Words>
  <Application>Microsoft Office PowerPoint</Application>
  <PresentationFormat>On-screen Show (4:3)</PresentationFormat>
  <Paragraphs>140</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Disclaimer</vt:lpstr>
      <vt:lpstr>PowerPoint Presentation</vt:lpstr>
      <vt:lpstr>What is positionality?</vt:lpstr>
      <vt:lpstr>PowerPoint Presentation</vt:lpstr>
      <vt:lpstr>The Garden of Positionality Metaphor</vt:lpstr>
      <vt:lpstr>Debunking Common Myths About Positionality</vt:lpstr>
      <vt:lpstr>PowerPoint Presentation</vt:lpstr>
      <vt:lpstr>PowerPoint Presentation</vt:lpstr>
      <vt:lpstr>Why is Positionality Important?</vt:lpstr>
      <vt:lpstr>Positionality in Action</vt:lpstr>
      <vt:lpstr>Dr. Anne can…</vt:lpstr>
      <vt:lpstr>Applying Positionality</vt:lpstr>
      <vt:lpstr>Developing Your Own Positionality Statement</vt:lpstr>
      <vt:lpstr>Terms to Know</vt:lpstr>
      <vt:lpstr>PowerPoint Presentation</vt:lpstr>
      <vt:lpstr>PowerPoint Presentation</vt:lpstr>
      <vt:lpstr>Resources</vt:lpstr>
      <vt:lpstr>About the Authors</vt:lpstr>
      <vt:lpstr>PowerPoint Presentation</vt:lpstr>
      <vt:lpstr>PowerPoint Presentation</vt:lpstr>
      <vt:lpstr>PowerPoint Presentation</vt:lpstr>
      <vt:lpstr>Let’s Stay Connected!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70</cp:revision>
  <dcterms:created xsi:type="dcterms:W3CDTF">2012-08-24T00:53:15Z</dcterms:created>
  <dcterms:modified xsi:type="dcterms:W3CDTF">2023-10-13T11:13:14Z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0x0101002C86B271FA97BB46AC263A6E314A2E19</vt:lpwstr>
  </property>
</Properties>
</file>